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90" r:id="rId3"/>
    <p:sldId id="270" r:id="rId4"/>
    <p:sldId id="291" r:id="rId5"/>
    <p:sldId id="292" r:id="rId6"/>
    <p:sldId id="293" r:id="rId7"/>
    <p:sldId id="294" r:id="rId8"/>
    <p:sldId id="1227" r:id="rId9"/>
    <p:sldId id="1252" r:id="rId10"/>
    <p:sldId id="274" r:id="rId11"/>
    <p:sldId id="450" r:id="rId12"/>
    <p:sldId id="275" r:id="rId13"/>
    <p:sldId id="451" r:id="rId14"/>
    <p:sldId id="452" r:id="rId15"/>
    <p:sldId id="1245" r:id="rId16"/>
    <p:sldId id="1248" r:id="rId17"/>
    <p:sldId id="1249" r:id="rId18"/>
    <p:sldId id="1089" r:id="rId19"/>
    <p:sldId id="335" r:id="rId20"/>
    <p:sldId id="1217" r:id="rId21"/>
    <p:sldId id="1253" r:id="rId22"/>
    <p:sldId id="283" r:id="rId23"/>
    <p:sldId id="258" r:id="rId24"/>
    <p:sldId id="1278" r:id="rId25"/>
    <p:sldId id="284" r:id="rId26"/>
    <p:sldId id="288" r:id="rId27"/>
    <p:sldId id="286" r:id="rId28"/>
    <p:sldId id="285" r:id="rId29"/>
    <p:sldId id="289" r:id="rId30"/>
    <p:sldId id="257" r:id="rId31"/>
    <p:sldId id="259" r:id="rId32"/>
    <p:sldId id="263" r:id="rId33"/>
    <p:sldId id="264" r:id="rId34"/>
    <p:sldId id="287" r:id="rId35"/>
    <p:sldId id="265" r:id="rId36"/>
    <p:sldId id="266" r:id="rId37"/>
    <p:sldId id="267" r:id="rId38"/>
    <p:sldId id="1254" r:id="rId39"/>
    <p:sldId id="1255" r:id="rId40"/>
    <p:sldId id="1256" r:id="rId41"/>
    <p:sldId id="299" r:id="rId42"/>
    <p:sldId id="300" r:id="rId43"/>
    <p:sldId id="1257" r:id="rId44"/>
    <p:sldId id="1258" r:id="rId45"/>
    <p:sldId id="1259" r:id="rId46"/>
    <p:sldId id="1265" r:id="rId47"/>
    <p:sldId id="1260" r:id="rId48"/>
    <p:sldId id="1261" r:id="rId49"/>
    <p:sldId id="301" r:id="rId50"/>
    <p:sldId id="1262" r:id="rId51"/>
    <p:sldId id="1279" r:id="rId52"/>
    <p:sldId id="297" r:id="rId53"/>
    <p:sldId id="1263" r:id="rId54"/>
    <p:sldId id="302" r:id="rId55"/>
    <p:sldId id="303" r:id="rId56"/>
    <p:sldId id="1275" r:id="rId57"/>
    <p:sldId id="1268" r:id="rId58"/>
    <p:sldId id="1269" r:id="rId59"/>
    <p:sldId id="1270" r:id="rId60"/>
    <p:sldId id="260" r:id="rId61"/>
    <p:sldId id="1271" r:id="rId62"/>
    <p:sldId id="1272" r:id="rId63"/>
    <p:sldId id="261" r:id="rId64"/>
    <p:sldId id="1273" r:id="rId65"/>
    <p:sldId id="1274" r:id="rId66"/>
    <p:sldId id="268" r:id="rId67"/>
    <p:sldId id="269" r:id="rId68"/>
    <p:sldId id="1264" r:id="rId69"/>
    <p:sldId id="1276" r:id="rId70"/>
    <p:sldId id="271" r:id="rId71"/>
    <p:sldId id="273" r:id="rId72"/>
    <p:sldId id="272" r:id="rId73"/>
    <p:sldId id="127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5"/>
    <p:restoredTop sz="94694"/>
  </p:normalViewPr>
  <p:slideViewPr>
    <p:cSldViewPr snapToGrid="0" snapToObjects="1">
      <p:cViewPr varScale="1">
        <p:scale>
          <a:sx n="123" d="100"/>
          <a:sy n="123"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6/23/22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11</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15</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16</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17</a:t>
            </a:fld>
            <a:endParaRPr lang="en-US"/>
          </a:p>
        </p:txBody>
      </p:sp>
    </p:spTree>
    <p:extLst>
      <p:ext uri="{BB962C8B-B14F-4D97-AF65-F5344CB8AC3E}">
        <p14:creationId xmlns:p14="http://schemas.microsoft.com/office/powerpoint/2010/main" val="9030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1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6/23/22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6/23/22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hen2meet.com/?15855740-coiP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cazy.org/Glycoside-Hydrolas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github.com/yinlabniu/eCAMI" TargetMode="External"/><Relationship Id="rId5" Type="http://schemas.openxmlformats.org/officeDocument/2006/relationships/image" Target="../media/image27.png"/><Relationship Id="rId10" Type="http://schemas.openxmlformats.org/officeDocument/2006/relationships/hyperlink" Target="https://bcb.unl.edu/dbCAN_PUL" TargetMode="External"/><Relationship Id="rId4" Type="http://schemas.openxmlformats.org/officeDocument/2006/relationships/image" Target="../media/image26.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mailto:yourusername@crane.unl.edu"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5443" y="917754"/>
            <a:ext cx="6847116" cy="1324429"/>
          </a:xfrm>
        </p:spPr>
        <p:txBody>
          <a:bodyPr>
            <a:normAutofit fontScale="90000"/>
          </a:bodyPr>
          <a:lstStyle/>
          <a:p>
            <a:r>
              <a:rPr lang="en-US" dirty="0">
                <a:highlight>
                  <a:srgbClr val="FFFF00"/>
                </a:highlight>
                <a:latin typeface="+mn-lt"/>
              </a:rPr>
              <a:t>Computational Biology Summer Workshop</a:t>
            </a:r>
          </a:p>
        </p:txBody>
      </p:sp>
      <p:sp>
        <p:nvSpPr>
          <p:cNvPr id="3" name="Subtitle 2">
            <a:extLst>
              <a:ext uri="{FF2B5EF4-FFF2-40B4-BE49-F238E27FC236}">
                <a16:creationId xmlns:a16="http://schemas.microsoft.com/office/drawing/2014/main" id="{D43BCA87-66F6-5640-9649-15F02F865FF1}"/>
              </a:ext>
            </a:extLst>
          </p:cNvPr>
          <p:cNvSpPr>
            <a:spLocks noGrp="1"/>
          </p:cNvSpPr>
          <p:nvPr>
            <p:ph type="subTitle" idx="1"/>
          </p:nvPr>
        </p:nvSpPr>
        <p:spPr>
          <a:xfrm>
            <a:off x="244927" y="2349907"/>
            <a:ext cx="6683830" cy="4181247"/>
          </a:xfrm>
          <a:solidFill>
            <a:schemeClr val="lt1"/>
          </a:solidFill>
        </p:spPr>
        <p:txBody>
          <a:bodyPr>
            <a:noAutofit/>
          </a:bodyPr>
          <a:lstStyle/>
          <a:p>
            <a:pPr marL="342900" indent="-342900" algn="l">
              <a:buFont typeface="Arial" panose="020B0604020202020204" pitchFamily="34" charset="0"/>
              <a:buChar char="•"/>
            </a:pPr>
            <a:r>
              <a:rPr lang="en-US" sz="2000" b="1" u="sng" dirty="0"/>
              <a:t>Free</a:t>
            </a:r>
            <a:r>
              <a:rPr lang="en-US" sz="2000" dirty="0"/>
              <a:t> to anyone with life/agricultural science background</a:t>
            </a:r>
          </a:p>
          <a:p>
            <a:pPr marL="342900" indent="-342900" algn="l">
              <a:buFont typeface="Arial" panose="020B0604020202020204" pitchFamily="34" charset="0"/>
              <a:buChar char="•"/>
            </a:pPr>
            <a:r>
              <a:rPr lang="en-US" sz="2000" dirty="0"/>
              <a:t>Organized by </a:t>
            </a:r>
            <a:r>
              <a:rPr lang="en-US" sz="2000" b="1" dirty="0"/>
              <a:t>Dr. Yanbin Yin</a:t>
            </a:r>
            <a:r>
              <a:rPr lang="en-US" sz="2000" dirty="0"/>
              <a:t>, Associate Prof of Nebraska Food for Health Center &amp; Food Science &amp; Tech Dept</a:t>
            </a:r>
          </a:p>
          <a:p>
            <a:pPr marL="342900" indent="-342900" algn="l">
              <a:buFont typeface="Arial" panose="020B0604020202020204" pitchFamily="34" charset="0"/>
              <a:buChar char="•"/>
            </a:pPr>
            <a:r>
              <a:rPr lang="en-US" sz="2000" dirty="0"/>
              <a:t>Taught by </a:t>
            </a:r>
            <a:r>
              <a:rPr lang="en-US" sz="2000" b="1" dirty="0"/>
              <a:t>experienced bioinformatics postdocs and students </a:t>
            </a:r>
            <a:r>
              <a:rPr lang="en-US" sz="2000" dirty="0"/>
              <a:t>of NFHC</a:t>
            </a:r>
          </a:p>
          <a:p>
            <a:pPr marL="342900" indent="-342900" algn="l">
              <a:buFont typeface="Arial" panose="020B0604020202020204" pitchFamily="34" charset="0"/>
              <a:buChar char="•"/>
            </a:pPr>
            <a:r>
              <a:rPr lang="en-US" sz="2000" dirty="0"/>
              <a:t>Practical </a:t>
            </a:r>
            <a:r>
              <a:rPr lang="en-US" sz="2000" b="1" u="sng" dirty="0"/>
              <a:t>Bash, Python and R </a:t>
            </a:r>
            <a:r>
              <a:rPr lang="en-US" sz="2000" b="1" dirty="0"/>
              <a:t>skills </a:t>
            </a:r>
            <a:r>
              <a:rPr lang="en-US" sz="2000" dirty="0"/>
              <a:t>to analyze sequencing data and produce publishable graphs</a:t>
            </a:r>
          </a:p>
          <a:p>
            <a:pPr marL="342900" indent="-342900" algn="l">
              <a:buFont typeface="Arial" panose="020B0604020202020204" pitchFamily="34" charset="0"/>
              <a:buChar char="•"/>
            </a:pPr>
            <a:r>
              <a:rPr lang="en-US" sz="2000" b="1" u="sng" dirty="0"/>
              <a:t>Hands-on project </a:t>
            </a:r>
            <a:r>
              <a:rPr lang="en-US" sz="2000" dirty="0"/>
              <a:t>of (meta)</a:t>
            </a:r>
            <a:r>
              <a:rPr lang="en-US" sz="2000" b="1" dirty="0"/>
              <a:t>genome mining </a:t>
            </a:r>
            <a:r>
              <a:rPr lang="en-US" sz="2000" dirty="0"/>
              <a:t>for carbohydrate active enzymes as a case study</a:t>
            </a:r>
          </a:p>
          <a:p>
            <a:pPr marL="342900" indent="-342900" algn="l">
              <a:buFont typeface="Arial" panose="020B0604020202020204" pitchFamily="34" charset="0"/>
              <a:buChar char="•"/>
            </a:pPr>
            <a:r>
              <a:rPr lang="en-US" sz="2000" b="1" u="sng" dirty="0"/>
              <a:t>Date</a:t>
            </a:r>
            <a:r>
              <a:rPr lang="en-US" sz="2000" dirty="0"/>
              <a:t>: </a:t>
            </a:r>
            <a:r>
              <a:rPr lang="en-US" sz="2000" b="1" dirty="0">
                <a:highlight>
                  <a:srgbClr val="FFFF00"/>
                </a:highlight>
              </a:rPr>
              <a:t>A half day (4h) </a:t>
            </a:r>
            <a:r>
              <a:rPr lang="en-US" sz="2000" dirty="0">
                <a:highlight>
                  <a:srgbClr val="FFFF00"/>
                </a:highlight>
              </a:rPr>
              <a:t>of the </a:t>
            </a:r>
            <a:r>
              <a:rPr lang="en-US" sz="2000" b="1" dirty="0">
                <a:highlight>
                  <a:srgbClr val="FFFF00"/>
                </a:highlight>
              </a:rPr>
              <a:t>3rd week </a:t>
            </a:r>
            <a:r>
              <a:rPr lang="en-US" sz="2000" dirty="0">
                <a:highlight>
                  <a:srgbClr val="FFFF00"/>
                </a:highlight>
              </a:rPr>
              <a:t>(20-23) of </a:t>
            </a:r>
            <a:r>
              <a:rPr lang="en-US" sz="2000" b="1" dirty="0">
                <a:highlight>
                  <a:srgbClr val="FFFF00"/>
                </a:highlight>
              </a:rPr>
              <a:t>June</a:t>
            </a:r>
            <a:r>
              <a:rPr lang="en-US" sz="2000" dirty="0"/>
              <a:t> will be chosen according to a </a:t>
            </a:r>
            <a:r>
              <a:rPr lang="en-US" sz="2000" b="1" dirty="0"/>
              <a:t>time survey </a:t>
            </a:r>
            <a:r>
              <a:rPr lang="en-US" sz="2000" dirty="0"/>
              <a:t>(see the top)</a:t>
            </a:r>
          </a:p>
          <a:p>
            <a:pPr marL="342900" indent="-342900" algn="l">
              <a:buFont typeface="Arial" panose="020B0604020202020204" pitchFamily="34" charset="0"/>
              <a:buChar char="•"/>
            </a:pPr>
            <a:r>
              <a:rPr lang="en-US" sz="2000" b="1" u="sng" dirty="0"/>
              <a:t>Location</a:t>
            </a:r>
            <a:r>
              <a:rPr lang="en-US" sz="2000" dirty="0"/>
              <a:t>: In person at </a:t>
            </a:r>
            <a:r>
              <a:rPr lang="en-US" sz="2000" b="1" dirty="0">
                <a:highlight>
                  <a:srgbClr val="FFFF00"/>
                </a:highlight>
              </a:rPr>
              <a:t>Food Innovation Center 220</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6740628" y="700671"/>
            <a:ext cx="5295900" cy="2451100"/>
          </a:xfrm>
          <a:prstGeom prst="rect">
            <a:avLst/>
          </a:prstGeom>
        </p:spPr>
      </p:pic>
      <p:pic>
        <p:nvPicPr>
          <p:cNvPr id="5" name="Picture 4">
            <a:extLst>
              <a:ext uri="{FF2B5EF4-FFF2-40B4-BE49-F238E27FC236}">
                <a16:creationId xmlns:a16="http://schemas.microsoft.com/office/drawing/2014/main" id="{77738985-6625-714C-954D-BDB7D536829D}"/>
              </a:ext>
            </a:extLst>
          </p:cNvPr>
          <p:cNvPicPr>
            <a:picLocks noChangeAspect="1"/>
          </p:cNvPicPr>
          <p:nvPr/>
        </p:nvPicPr>
        <p:blipFill>
          <a:blip r:embed="rId3"/>
          <a:stretch>
            <a:fillRect/>
          </a:stretch>
        </p:blipFill>
        <p:spPr>
          <a:xfrm>
            <a:off x="6740628" y="3391175"/>
            <a:ext cx="5186339" cy="3162300"/>
          </a:xfrm>
          <a:prstGeom prst="rect">
            <a:avLst/>
          </a:prstGeom>
        </p:spPr>
      </p:pic>
      <p:sp>
        <p:nvSpPr>
          <p:cNvPr id="6" name="Rectangle 5">
            <a:extLst>
              <a:ext uri="{FF2B5EF4-FFF2-40B4-BE49-F238E27FC236}">
                <a16:creationId xmlns:a16="http://schemas.microsoft.com/office/drawing/2014/main" id="{540E080C-E88C-6F43-89A5-6CAD0CEAE554}"/>
              </a:ext>
            </a:extLst>
          </p:cNvPr>
          <p:cNvSpPr/>
          <p:nvPr/>
        </p:nvSpPr>
        <p:spPr>
          <a:xfrm>
            <a:off x="244927" y="223615"/>
            <a:ext cx="7208961" cy="369332"/>
          </a:xfrm>
          <a:prstGeom prst="rect">
            <a:avLst/>
          </a:prstGeom>
        </p:spPr>
        <p:txBody>
          <a:bodyPr wrap="none">
            <a:spAutoFit/>
          </a:bodyPr>
          <a:lstStyle/>
          <a:p>
            <a:r>
              <a:rPr lang="en-US" b="1" dirty="0"/>
              <a:t>Choose a day and RSVP: </a:t>
            </a:r>
            <a:r>
              <a:rPr lang="en-US" b="1" dirty="0">
                <a:hlinkClick r:id="rId4"/>
              </a:rPr>
              <a:t>https://www.when2meet.com/?15855740-coiPZ</a:t>
            </a:r>
            <a:r>
              <a:rPr lang="en-US" b="1" dirty="0"/>
              <a:t> </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6/23/22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11</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6/23/22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15</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E411E-2081-1749-AB91-63ABEE19A418}"/>
              </a:ext>
            </a:extLst>
          </p:cNvPr>
          <p:cNvPicPr>
            <a:picLocks noChangeAspect="1"/>
          </p:cNvPicPr>
          <p:nvPr/>
        </p:nvPicPr>
        <p:blipFill>
          <a:blip r:embed="rId3"/>
          <a:stretch>
            <a:fillRect/>
          </a:stretch>
        </p:blipFill>
        <p:spPr>
          <a:xfrm>
            <a:off x="734786" y="555397"/>
            <a:ext cx="11078169" cy="6302603"/>
          </a:xfrm>
          <a:prstGeom prst="rect">
            <a:avLst/>
          </a:prstGeom>
        </p:spPr>
      </p:pic>
      <p:sp>
        <p:nvSpPr>
          <p:cNvPr id="3" name="TextBox 2">
            <a:extLst>
              <a:ext uri="{FF2B5EF4-FFF2-40B4-BE49-F238E27FC236}">
                <a16:creationId xmlns:a16="http://schemas.microsoft.com/office/drawing/2014/main" id="{A0B2F6B2-576C-8E43-8BC0-24A18D24D5EF}"/>
              </a:ext>
            </a:extLst>
          </p:cNvPr>
          <p:cNvSpPr txBox="1"/>
          <p:nvPr/>
        </p:nvSpPr>
        <p:spPr>
          <a:xfrm>
            <a:off x="202398" y="-29378"/>
            <a:ext cx="3147015" cy="584775"/>
          </a:xfrm>
          <a:prstGeom prst="rect">
            <a:avLst/>
          </a:prstGeom>
          <a:noFill/>
        </p:spPr>
        <p:txBody>
          <a:bodyPr wrap="none" rtlCol="0">
            <a:spAutoFit/>
          </a:bodyPr>
          <a:lstStyle/>
          <a:p>
            <a:r>
              <a:rPr lang="en-US" sz="3200" b="1" dirty="0">
                <a:latin typeface="Courier" pitchFamily="2" charset="0"/>
              </a:rPr>
              <a:t>pan-genomics</a:t>
            </a:r>
          </a:p>
        </p:txBody>
      </p:sp>
      <p:pic>
        <p:nvPicPr>
          <p:cNvPr id="4" name="Picture 2">
            <a:extLst>
              <a:ext uri="{FF2B5EF4-FFF2-40B4-BE49-F238E27FC236}">
                <a16:creationId xmlns:a16="http://schemas.microsoft.com/office/drawing/2014/main" id="{A86AAB99-05FF-3144-83AA-18CFA792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562" y="100351"/>
            <a:ext cx="914095" cy="9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68801" y="0"/>
            <a:ext cx="12054397" cy="6858000"/>
          </a:xfrm>
          <a:prstGeom prst="rect">
            <a:avLst/>
          </a:prstGeom>
        </p:spPr>
      </p:pic>
      <p:sp>
        <p:nvSpPr>
          <p:cNvPr id="3" name="TextBox 2">
            <a:extLst>
              <a:ext uri="{FF2B5EF4-FFF2-40B4-BE49-F238E27FC236}">
                <a16:creationId xmlns:a16="http://schemas.microsoft.com/office/drawing/2014/main" id="{757B0EDD-183E-A244-97D4-9D4DAD3F3ECC}"/>
              </a:ext>
            </a:extLst>
          </p:cNvPr>
          <p:cNvSpPr txBox="1"/>
          <p:nvPr/>
        </p:nvSpPr>
        <p:spPr>
          <a:xfrm>
            <a:off x="202398" y="-29378"/>
            <a:ext cx="1172116" cy="584775"/>
          </a:xfrm>
          <a:prstGeom prst="rect">
            <a:avLst/>
          </a:prstGeom>
          <a:noFill/>
        </p:spPr>
        <p:txBody>
          <a:bodyPr wrap="none" rtlCol="0">
            <a:spAutoFit/>
          </a:bodyPr>
          <a:lstStyle/>
          <a:p>
            <a:r>
              <a:rPr lang="en-US" sz="3200" b="1" dirty="0">
                <a:latin typeface="Courier" pitchFamily="2" charset="0"/>
              </a:rPr>
              <a:t>MAGs</a:t>
            </a:r>
          </a:p>
        </p:txBody>
      </p:sp>
    </p:spTree>
    <p:extLst>
      <p:ext uri="{BB962C8B-B14F-4D97-AF65-F5344CB8AC3E}">
        <p14:creationId xmlns:p14="http://schemas.microsoft.com/office/powerpoint/2010/main" val="37167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7" y="583478"/>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
        <p:nvSpPr>
          <p:cNvPr id="3" name="Rectangle 2">
            <a:extLst>
              <a:ext uri="{FF2B5EF4-FFF2-40B4-BE49-F238E27FC236}">
                <a16:creationId xmlns:a16="http://schemas.microsoft.com/office/drawing/2014/main" id="{16D71BD0-5E43-1041-BF7A-2EB3E378D249}"/>
              </a:ext>
            </a:extLst>
          </p:cNvPr>
          <p:cNvSpPr/>
          <p:nvPr/>
        </p:nvSpPr>
        <p:spPr>
          <a:xfrm>
            <a:off x="2837371" y="0"/>
            <a:ext cx="8453212" cy="584775"/>
          </a:xfrm>
          <a:prstGeom prst="rect">
            <a:avLst/>
          </a:prstGeom>
        </p:spPr>
        <p:txBody>
          <a:bodyPr wrap="none">
            <a:spAutoFit/>
          </a:bodyPr>
          <a:lstStyle/>
          <a:p>
            <a:r>
              <a:rPr lang="en-US" sz="3200" dirty="0">
                <a:solidFill>
                  <a:schemeClr val="accent1"/>
                </a:solidFill>
                <a:hlinkClick r:id="rId2">
                  <a:extLst>
                    <a:ext uri="{A12FA001-AC4F-418D-AE19-62706E023703}">
                      <ahyp:hlinkClr xmlns:ahyp="http://schemas.microsoft.com/office/drawing/2018/hyperlinkcolor" val="tx"/>
                    </a:ext>
                  </a:extLst>
                </a:hlinkClick>
              </a:rPr>
              <a:t>https://github.com/tli14/Workshop_2022_YinLab</a:t>
            </a:r>
            <a:endParaRPr lang="en-US" sz="3200" dirty="0">
              <a:solidFill>
                <a:schemeClr val="accent1"/>
              </a:solidFill>
            </a:endParaRPr>
          </a:p>
        </p:txBody>
      </p:sp>
      <p:sp>
        <p:nvSpPr>
          <p:cNvPr id="6" name="TextBox 5">
            <a:extLst>
              <a:ext uri="{FF2B5EF4-FFF2-40B4-BE49-F238E27FC236}">
                <a16:creationId xmlns:a16="http://schemas.microsoft.com/office/drawing/2014/main" id="{28E3989A-42D3-8645-BEB1-CBCF1027C21D}"/>
              </a:ext>
            </a:extLst>
          </p:cNvPr>
          <p:cNvSpPr txBox="1"/>
          <p:nvPr/>
        </p:nvSpPr>
        <p:spPr>
          <a:xfrm>
            <a:off x="459989" y="0"/>
            <a:ext cx="2377382" cy="584775"/>
          </a:xfrm>
          <a:prstGeom prst="rect">
            <a:avLst/>
          </a:prstGeom>
          <a:noFill/>
        </p:spPr>
        <p:txBody>
          <a:bodyPr wrap="none" rtlCol="0">
            <a:spAutoFit/>
          </a:bodyPr>
          <a:lstStyle/>
          <a:p>
            <a:r>
              <a:rPr lang="en-US" sz="3200" dirty="0"/>
              <a:t>GitHub page:</a:t>
            </a:r>
          </a:p>
        </p:txBody>
      </p:sp>
    </p:spTree>
    <p:extLst>
      <p:ext uri="{BB962C8B-B14F-4D97-AF65-F5344CB8AC3E}">
        <p14:creationId xmlns:p14="http://schemas.microsoft.com/office/powerpoint/2010/main" val="243723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20</a:t>
            </a:fld>
            <a:endParaRPr lang="en-US"/>
          </a:p>
        </p:txBody>
      </p:sp>
      <p:pic>
        <p:nvPicPr>
          <p:cNvPr id="7" name="Picture 6">
            <a:extLst>
              <a:ext uri="{FF2B5EF4-FFF2-40B4-BE49-F238E27FC236}">
                <a16:creationId xmlns:a16="http://schemas.microsoft.com/office/drawing/2014/main" id="{1804C873-F304-8F49-9754-994AD9FC7963}"/>
              </a:ext>
            </a:extLst>
          </p:cNvPr>
          <p:cNvPicPr>
            <a:picLocks noChangeAspect="1"/>
          </p:cNvPicPr>
          <p:nvPr/>
        </p:nvPicPr>
        <p:blipFill>
          <a:blip r:embed="rId2"/>
          <a:stretch>
            <a:fillRect/>
          </a:stretch>
        </p:blipFill>
        <p:spPr>
          <a:xfrm>
            <a:off x="455385" y="231040"/>
            <a:ext cx="7904844" cy="3116562"/>
          </a:xfrm>
          <a:prstGeom prst="rect">
            <a:avLst/>
          </a:prstGeom>
        </p:spPr>
      </p:pic>
      <p:pic>
        <p:nvPicPr>
          <p:cNvPr id="9" name="Picture 8">
            <a:extLst>
              <a:ext uri="{FF2B5EF4-FFF2-40B4-BE49-F238E27FC236}">
                <a16:creationId xmlns:a16="http://schemas.microsoft.com/office/drawing/2014/main" id="{B5C2A70B-4E89-E34C-AAE7-4329FE4931AE}"/>
              </a:ext>
            </a:extLst>
          </p:cNvPr>
          <p:cNvPicPr>
            <a:picLocks noChangeAspect="1"/>
          </p:cNvPicPr>
          <p:nvPr/>
        </p:nvPicPr>
        <p:blipFill>
          <a:blip r:embed="rId3"/>
          <a:stretch>
            <a:fillRect/>
          </a:stretch>
        </p:blipFill>
        <p:spPr>
          <a:xfrm>
            <a:off x="4163786" y="1970938"/>
            <a:ext cx="7572829" cy="2328011"/>
          </a:xfrm>
          <a:prstGeom prst="rect">
            <a:avLst/>
          </a:prstGeom>
        </p:spPr>
      </p:pic>
      <p:pic>
        <p:nvPicPr>
          <p:cNvPr id="10" name="Picture 9">
            <a:extLst>
              <a:ext uri="{FF2B5EF4-FFF2-40B4-BE49-F238E27FC236}">
                <a16:creationId xmlns:a16="http://schemas.microsoft.com/office/drawing/2014/main" id="{68F92084-E2DF-8542-88BA-2BDB59F5822B}"/>
              </a:ext>
            </a:extLst>
          </p:cNvPr>
          <p:cNvPicPr>
            <a:picLocks noChangeAspect="1"/>
          </p:cNvPicPr>
          <p:nvPr/>
        </p:nvPicPr>
        <p:blipFill>
          <a:blip r:embed="rId4"/>
          <a:stretch>
            <a:fillRect/>
          </a:stretch>
        </p:blipFill>
        <p:spPr>
          <a:xfrm>
            <a:off x="455385" y="4526656"/>
            <a:ext cx="6817654" cy="2100304"/>
          </a:xfrm>
          <a:prstGeom prst="rect">
            <a:avLst/>
          </a:prstGeom>
        </p:spPr>
      </p:pic>
      <p:sp>
        <p:nvSpPr>
          <p:cNvPr id="11" name="TextBox 10">
            <a:extLst>
              <a:ext uri="{FF2B5EF4-FFF2-40B4-BE49-F238E27FC236}">
                <a16:creationId xmlns:a16="http://schemas.microsoft.com/office/drawing/2014/main" id="{1AEAE0E7-4B51-974C-94B2-EA6B26382FA4}"/>
              </a:ext>
            </a:extLst>
          </p:cNvPr>
          <p:cNvSpPr txBox="1"/>
          <p:nvPr/>
        </p:nvSpPr>
        <p:spPr>
          <a:xfrm>
            <a:off x="9303752" y="396043"/>
            <a:ext cx="2050048" cy="369332"/>
          </a:xfrm>
          <a:prstGeom prst="rect">
            <a:avLst/>
          </a:prstGeom>
          <a:noFill/>
        </p:spPr>
        <p:txBody>
          <a:bodyPr wrap="none" rtlCol="0">
            <a:spAutoFit/>
          </a:bodyPr>
          <a:lstStyle/>
          <a:p>
            <a:r>
              <a:rPr lang="en-US" dirty="0"/>
              <a:t>Human microbiome</a:t>
            </a:r>
          </a:p>
        </p:txBody>
      </p:sp>
      <p:sp>
        <p:nvSpPr>
          <p:cNvPr id="12" name="Rectangle 11">
            <a:extLst>
              <a:ext uri="{FF2B5EF4-FFF2-40B4-BE49-F238E27FC236}">
                <a16:creationId xmlns:a16="http://schemas.microsoft.com/office/drawing/2014/main" id="{F14D4926-CBD2-FE40-AD21-3E6E337993F6}"/>
              </a:ext>
            </a:extLst>
          </p:cNvPr>
          <p:cNvSpPr/>
          <p:nvPr/>
        </p:nvSpPr>
        <p:spPr>
          <a:xfrm>
            <a:off x="5803641" y="350758"/>
            <a:ext cx="1223412" cy="646331"/>
          </a:xfrm>
          <a:prstGeom prst="rect">
            <a:avLst/>
          </a:prstGeom>
        </p:spPr>
        <p:txBody>
          <a:bodyPr wrap="none">
            <a:spAutoFit/>
          </a:bodyPr>
          <a:lstStyle/>
          <a:p>
            <a:r>
              <a:rPr lang="en-US" sz="3600" dirty="0">
                <a:solidFill>
                  <a:srgbClr val="FF0000"/>
                </a:solidFill>
                <a:latin typeface="Harding"/>
              </a:rPr>
              <a:t>CIBIO</a:t>
            </a:r>
            <a:endParaRPr lang="en-US" sz="3600" dirty="0">
              <a:solidFill>
                <a:srgbClr val="FF0000"/>
              </a:solidFill>
            </a:endParaRPr>
          </a:p>
        </p:txBody>
      </p:sp>
      <p:sp>
        <p:nvSpPr>
          <p:cNvPr id="13" name="Rectangle 12">
            <a:extLst>
              <a:ext uri="{FF2B5EF4-FFF2-40B4-BE49-F238E27FC236}">
                <a16:creationId xmlns:a16="http://schemas.microsoft.com/office/drawing/2014/main" id="{74DF8509-A136-5745-928B-97D699B6AAFE}"/>
              </a:ext>
            </a:extLst>
          </p:cNvPr>
          <p:cNvSpPr/>
          <p:nvPr/>
        </p:nvSpPr>
        <p:spPr>
          <a:xfrm>
            <a:off x="4638869" y="5089013"/>
            <a:ext cx="740908" cy="646331"/>
          </a:xfrm>
          <a:prstGeom prst="rect">
            <a:avLst/>
          </a:prstGeom>
        </p:spPr>
        <p:txBody>
          <a:bodyPr wrap="none">
            <a:spAutoFit/>
          </a:bodyPr>
          <a:lstStyle/>
          <a:p>
            <a:r>
              <a:rPr lang="en-US" sz="3600" dirty="0">
                <a:solidFill>
                  <a:srgbClr val="FF0000"/>
                </a:solidFill>
                <a:latin typeface="Harding"/>
              </a:rPr>
              <a:t>JGI</a:t>
            </a:r>
            <a:endParaRPr lang="en-US" sz="3600" dirty="0">
              <a:solidFill>
                <a:srgbClr val="FF0000"/>
              </a:solidFill>
            </a:endParaRPr>
          </a:p>
        </p:txBody>
      </p:sp>
      <p:sp>
        <p:nvSpPr>
          <p:cNvPr id="14" name="Rectangle 13">
            <a:extLst>
              <a:ext uri="{FF2B5EF4-FFF2-40B4-BE49-F238E27FC236}">
                <a16:creationId xmlns:a16="http://schemas.microsoft.com/office/drawing/2014/main" id="{E3983374-6586-8644-B740-23F8F774E0E8}"/>
              </a:ext>
            </a:extLst>
          </p:cNvPr>
          <p:cNvSpPr/>
          <p:nvPr/>
        </p:nvSpPr>
        <p:spPr>
          <a:xfrm>
            <a:off x="9900814" y="1858942"/>
            <a:ext cx="779381" cy="646331"/>
          </a:xfrm>
          <a:prstGeom prst="rect">
            <a:avLst/>
          </a:prstGeom>
        </p:spPr>
        <p:txBody>
          <a:bodyPr wrap="none">
            <a:spAutoFit/>
          </a:bodyPr>
          <a:lstStyle/>
          <a:p>
            <a:r>
              <a:rPr lang="en-US" sz="3600" dirty="0">
                <a:solidFill>
                  <a:srgbClr val="FF0000"/>
                </a:solidFill>
                <a:latin typeface="Harding"/>
              </a:rPr>
              <a:t>EBI</a:t>
            </a:r>
            <a:endParaRPr lang="en-US" sz="3600" dirty="0">
              <a:solidFill>
                <a:srgbClr val="FF0000"/>
              </a:solidFill>
            </a:endParaRPr>
          </a:p>
        </p:txBody>
      </p:sp>
      <p:pic>
        <p:nvPicPr>
          <p:cNvPr id="15" name="Picture 14">
            <a:extLst>
              <a:ext uri="{FF2B5EF4-FFF2-40B4-BE49-F238E27FC236}">
                <a16:creationId xmlns:a16="http://schemas.microsoft.com/office/drawing/2014/main" id="{B15B6019-ACAE-E74A-A9BD-3A2D4DAABBBC}"/>
              </a:ext>
            </a:extLst>
          </p:cNvPr>
          <p:cNvPicPr>
            <a:picLocks noChangeAspect="1"/>
          </p:cNvPicPr>
          <p:nvPr/>
        </p:nvPicPr>
        <p:blipFill>
          <a:blip r:embed="rId5"/>
          <a:stretch>
            <a:fillRect/>
          </a:stretch>
        </p:blipFill>
        <p:spPr>
          <a:xfrm>
            <a:off x="7605486" y="4533079"/>
            <a:ext cx="4131129" cy="904327"/>
          </a:xfrm>
          <a:prstGeom prst="rect">
            <a:avLst/>
          </a:prstGeom>
        </p:spPr>
      </p:pic>
      <p:pic>
        <p:nvPicPr>
          <p:cNvPr id="16" name="Picture 15">
            <a:extLst>
              <a:ext uri="{FF2B5EF4-FFF2-40B4-BE49-F238E27FC236}">
                <a16:creationId xmlns:a16="http://schemas.microsoft.com/office/drawing/2014/main" id="{C07C42A7-64A7-1E40-BD04-3116CA522497}"/>
              </a:ext>
            </a:extLst>
          </p:cNvPr>
          <p:cNvPicPr>
            <a:picLocks noChangeAspect="1"/>
          </p:cNvPicPr>
          <p:nvPr/>
        </p:nvPicPr>
        <p:blipFill>
          <a:blip r:embed="rId6"/>
          <a:stretch>
            <a:fillRect/>
          </a:stretch>
        </p:blipFill>
        <p:spPr>
          <a:xfrm>
            <a:off x="7607041" y="5572345"/>
            <a:ext cx="3959031" cy="1195748"/>
          </a:xfrm>
          <a:prstGeom prst="rect">
            <a:avLst/>
          </a:prstGeom>
        </p:spPr>
      </p:pic>
      <p:sp>
        <p:nvSpPr>
          <p:cNvPr id="17" name="Rectangle 16">
            <a:extLst>
              <a:ext uri="{FF2B5EF4-FFF2-40B4-BE49-F238E27FC236}">
                <a16:creationId xmlns:a16="http://schemas.microsoft.com/office/drawing/2014/main" id="{E90E53D8-800D-F44B-9A7F-CA3D26A0DDCE}"/>
              </a:ext>
            </a:extLst>
          </p:cNvPr>
          <p:cNvSpPr/>
          <p:nvPr/>
        </p:nvSpPr>
        <p:spPr>
          <a:xfrm>
            <a:off x="9303752" y="3999093"/>
            <a:ext cx="1972335" cy="646331"/>
          </a:xfrm>
          <a:prstGeom prst="rect">
            <a:avLst/>
          </a:prstGeom>
        </p:spPr>
        <p:txBody>
          <a:bodyPr wrap="none">
            <a:spAutoFit/>
          </a:bodyPr>
          <a:lstStyle/>
          <a:p>
            <a:r>
              <a:rPr lang="en-US" sz="3600" dirty="0">
                <a:solidFill>
                  <a:srgbClr val="FF0000"/>
                </a:solidFill>
                <a:latin typeface="Harding"/>
              </a:rPr>
              <a:t>HBC, CGR</a:t>
            </a:r>
            <a:endParaRPr lang="en-US" sz="3600" dirty="0">
              <a:solidFill>
                <a:srgbClr val="FF0000"/>
              </a:solidFill>
            </a:endParaRPr>
          </a:p>
        </p:txBody>
      </p:sp>
    </p:spTree>
    <p:extLst>
      <p:ext uri="{BB962C8B-B14F-4D97-AF65-F5344CB8AC3E}">
        <p14:creationId xmlns:p14="http://schemas.microsoft.com/office/powerpoint/2010/main" val="328711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16856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lnSpcReduction="10000"/>
          </a:bodyPr>
          <a:lstStyle/>
          <a:p>
            <a:pPr marL="0" indent="0" algn="ctr">
              <a:buNone/>
            </a:pPr>
            <a:r>
              <a:rPr lang="en-US" sz="5400" dirty="0">
                <a:latin typeface="Calibri" panose="020F0502020204030204" pitchFamily="34" charset="0"/>
                <a:cs typeface="Calibri" panose="020F0502020204030204" pitchFamily="34" charset="0"/>
              </a:rPr>
              <a:t>How to Use Crane OnDemand for the Workshop ?</a:t>
            </a:r>
          </a:p>
        </p:txBody>
      </p:sp>
    </p:spTree>
    <p:extLst>
      <p:ext uri="{BB962C8B-B14F-4D97-AF65-F5344CB8AC3E}">
        <p14:creationId xmlns:p14="http://schemas.microsoft.com/office/powerpoint/2010/main" val="75528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AutoNum type="arabicPeriod"/>
            </a:pPr>
            <a:r>
              <a:rPr lang="en-US" dirty="0"/>
              <a:t>Click “</a:t>
            </a:r>
            <a:r>
              <a:rPr lang="en-US" b="1" dirty="0">
                <a:solidFill>
                  <a:schemeClr val="accent1"/>
                </a:solidFill>
              </a:rPr>
              <a:t>Clusters</a:t>
            </a:r>
            <a:r>
              <a:rPr lang="en-US" dirty="0"/>
              <a:t>” at the top bar.</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Select and click the “</a:t>
            </a:r>
            <a:r>
              <a:rPr lang="en-US" b="1" dirty="0">
                <a:solidFill>
                  <a:schemeClr val="accent1"/>
                </a:solidFill>
              </a:rPr>
              <a:t>_Crane Shell Access</a:t>
            </a:r>
            <a:r>
              <a:rPr lang="en-US" dirty="0"/>
              <a:t>”</a:t>
            </a:r>
          </a:p>
          <a:p>
            <a:pPr marL="514350" indent="-514350">
              <a:buAutoNum type="arabicPeriod"/>
            </a:pP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307465"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5764267" y="3283855"/>
            <a:ext cx="1506866" cy="72002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6296326" y="243389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0A82A83-2231-A644-B1FA-7A371B78A504}"/>
              </a:ext>
            </a:extLst>
          </p:cNvPr>
          <p:cNvPicPr>
            <a:picLocks noChangeAspect="1"/>
          </p:cNvPicPr>
          <p:nvPr/>
        </p:nvPicPr>
        <p:blipFill rotWithShape="1">
          <a:blip r:embed="rId4"/>
          <a:srcRect b="4485"/>
          <a:stretch/>
        </p:blipFill>
        <p:spPr>
          <a:xfrm>
            <a:off x="1265402" y="4861366"/>
            <a:ext cx="9240826" cy="1449493"/>
          </a:xfrm>
          <a:prstGeom prst="rect">
            <a:avLst/>
          </a:prstGeom>
        </p:spPr>
      </p:pic>
      <p:sp>
        <p:nvSpPr>
          <p:cNvPr id="8" name="Down Arrow 7">
            <a:extLst>
              <a:ext uri="{FF2B5EF4-FFF2-40B4-BE49-F238E27FC236}">
                <a16:creationId xmlns:a16="http://schemas.microsoft.com/office/drawing/2014/main" id="{1FDCE8E8-1179-4040-A00A-71F1ECEC79BD}"/>
              </a:ext>
            </a:extLst>
          </p:cNvPr>
          <p:cNvSpPr/>
          <p:nvPr/>
        </p:nvSpPr>
        <p:spPr>
          <a:xfrm rot="5400000">
            <a:off x="9390230" y="548483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9221"/>
            <a:ext cx="8958091" cy="771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Crane OnDemand</a:t>
            </a:r>
          </a:p>
        </p:txBody>
      </p:sp>
    </p:spTree>
    <p:extLst>
      <p:ext uri="{BB962C8B-B14F-4D97-AF65-F5344CB8AC3E}">
        <p14:creationId xmlns:p14="http://schemas.microsoft.com/office/powerpoint/2010/main" val="35643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919223" y="1863295"/>
            <a:ext cx="10983817" cy="3108543"/>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endParaRPr lang="en-US" sz="2800" dirty="0"/>
          </a:p>
          <a:p>
            <a:r>
              <a:rPr lang="en-US" sz="2800" dirty="0"/>
              <a:t>Step 2: Copy all materials to your working directory: </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 . &amp;</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/workshop_2022_backup . &amp;</a:t>
            </a:r>
          </a:p>
          <a:p>
            <a:r>
              <a:rPr lang="en-US" sz="2800" dirty="0"/>
              <a:t>              </a:t>
            </a:r>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5C5F81-E571-2642-AF7C-C6E627526D43}"/>
              </a:ext>
            </a:extLst>
          </p:cNvPr>
          <p:cNvPicPr>
            <a:picLocks noChangeAspect="1"/>
          </p:cNvPicPr>
          <p:nvPr/>
        </p:nvPicPr>
        <p:blipFill rotWithShape="1">
          <a:blip r:embed="rId2"/>
          <a:srcRect t="32651" b="1"/>
          <a:stretch/>
        </p:blipFill>
        <p:spPr>
          <a:xfrm>
            <a:off x="2110081" y="2395731"/>
            <a:ext cx="4445000" cy="273703"/>
          </a:xfrm>
          <a:prstGeom prst="rect">
            <a:avLst/>
          </a:prstGeom>
        </p:spPr>
      </p:pic>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his</a:t>
            </a:r>
          </a:p>
        </p:txBody>
      </p:sp>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38200" y="1771156"/>
            <a:ext cx="10983817" cy="2677656"/>
          </a:xfrm>
          <a:prstGeom prst="rect">
            <a:avLst/>
          </a:prstGeom>
          <a:noFill/>
        </p:spPr>
        <p:txBody>
          <a:bodyPr wrap="square" rtlCol="0">
            <a:spAutoFit/>
          </a:bodyPr>
          <a:lstStyle/>
          <a:p>
            <a:r>
              <a:rPr lang="en-US" sz="2800" dirty="0"/>
              <a:t>Step 3: Click or copy this link to your browser to open GitHub page:      </a:t>
            </a:r>
            <a:r>
              <a:rPr lang="en-US" sz="2800" dirty="0">
                <a:hlinkClick r:id="rId2"/>
              </a:rPr>
              <a:t>https://github.com/tli14/Workshop_2022_YinLab</a:t>
            </a:r>
            <a:r>
              <a:rPr lang="en-US" sz="2800" dirty="0"/>
              <a:t>.</a:t>
            </a:r>
          </a:p>
          <a:p>
            <a:endParaRPr lang="en-US" sz="2800" dirty="0"/>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3"/>
          <a:stretch>
            <a:fillRect/>
          </a:stretch>
        </p:blipFill>
        <p:spPr>
          <a:xfrm>
            <a:off x="1458356" y="4241095"/>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787147" y="4410687"/>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424627" y="5036254"/>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D670C-D00D-204F-9880-7F928BE5A157}"/>
              </a:ext>
            </a:extLst>
          </p:cNvPr>
          <p:cNvPicPr>
            <a:picLocks noChangeAspect="1"/>
          </p:cNvPicPr>
          <p:nvPr/>
        </p:nvPicPr>
        <p:blipFill>
          <a:blip r:embed="rId2"/>
          <a:stretch>
            <a:fillRect/>
          </a:stretch>
        </p:blipFill>
        <p:spPr>
          <a:xfrm>
            <a:off x="914399" y="1442724"/>
            <a:ext cx="9889475" cy="5235604"/>
          </a:xfrm>
          <a:prstGeom prst="rect">
            <a:avLst/>
          </a:prstGeom>
        </p:spPr>
      </p:pic>
      <p:sp>
        <p:nvSpPr>
          <p:cNvPr id="5" name="Rectangle 4">
            <a:extLst>
              <a:ext uri="{FF2B5EF4-FFF2-40B4-BE49-F238E27FC236}">
                <a16:creationId xmlns:a16="http://schemas.microsoft.com/office/drawing/2014/main" id="{26B7DCE9-A751-064D-B4B8-CB0171498996}"/>
              </a:ext>
            </a:extLst>
          </p:cNvPr>
          <p:cNvSpPr/>
          <p:nvPr/>
        </p:nvSpPr>
        <p:spPr>
          <a:xfrm>
            <a:off x="1007589" y="566965"/>
            <a:ext cx="9796285" cy="954107"/>
          </a:xfrm>
          <a:prstGeom prst="rect">
            <a:avLst/>
          </a:prstGeom>
        </p:spPr>
        <p:txBody>
          <a:bodyPr wrap="square">
            <a:spAutoFit/>
          </a:bodyPr>
          <a:lstStyle/>
          <a:p>
            <a:r>
              <a:rPr lang="en-US" sz="2800" dirty="0"/>
              <a:t>Step 5: Follow the tutorial HTML. Copy and paste each </a:t>
            </a:r>
            <a:r>
              <a:rPr lang="en-US" sz="2800" dirty="0" err="1"/>
              <a:t>cmd</a:t>
            </a:r>
            <a:r>
              <a:rPr lang="en-US" sz="2800" dirty="0"/>
              <a:t> to your “</a:t>
            </a:r>
            <a:r>
              <a:rPr lang="en-US" sz="2800" dirty="0">
                <a:solidFill>
                  <a:schemeClr val="accent1"/>
                </a:solidFill>
              </a:rPr>
              <a:t>Crane shell</a:t>
            </a:r>
            <a:r>
              <a:rPr lang="en-US" sz="2800" dirty="0"/>
              <a:t>” and run it.</a:t>
            </a:r>
          </a:p>
        </p:txBody>
      </p:sp>
    </p:spTree>
    <p:extLst>
      <p:ext uri="{BB962C8B-B14F-4D97-AF65-F5344CB8AC3E}">
        <p14:creationId xmlns:p14="http://schemas.microsoft.com/office/powerpoint/2010/main" val="119658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spTree>
    <p:extLst>
      <p:ext uri="{BB962C8B-B14F-4D97-AF65-F5344CB8AC3E}">
        <p14:creationId xmlns:p14="http://schemas.microsoft.com/office/powerpoint/2010/main" val="183257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784450"/>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ED2-445D-7247-B3D9-0DE021BC5B1D}"/>
              </a:ext>
            </a:extLst>
          </p:cNvPr>
          <p:cNvSpPr>
            <a:spLocks noGrp="1"/>
          </p:cNvSpPr>
          <p:nvPr>
            <p:ph type="title"/>
          </p:nvPr>
        </p:nvSpPr>
        <p:spPr/>
        <p:txBody>
          <a:bodyPr/>
          <a:lstStyle/>
          <a:p>
            <a:r>
              <a:rPr lang="en-US" dirty="0"/>
              <a:t>acknowledgements</a:t>
            </a:r>
          </a:p>
        </p:txBody>
      </p:sp>
      <p:pic>
        <p:nvPicPr>
          <p:cNvPr id="5" name="Picture 4">
            <a:extLst>
              <a:ext uri="{FF2B5EF4-FFF2-40B4-BE49-F238E27FC236}">
                <a16:creationId xmlns:a16="http://schemas.microsoft.com/office/drawing/2014/main" id="{D2C3B0D8-0C9A-124B-9107-05537A8C3A24}"/>
              </a:ext>
            </a:extLst>
          </p:cNvPr>
          <p:cNvPicPr>
            <a:picLocks noChangeAspect="1"/>
          </p:cNvPicPr>
          <p:nvPr/>
        </p:nvPicPr>
        <p:blipFill>
          <a:blip r:embed="rId2"/>
          <a:stretch>
            <a:fillRect/>
          </a:stretch>
        </p:blipFill>
        <p:spPr>
          <a:xfrm>
            <a:off x="2160638" y="1821316"/>
            <a:ext cx="7870723" cy="4298998"/>
          </a:xfrm>
          <a:prstGeom prst="rect">
            <a:avLst/>
          </a:prstGeom>
        </p:spPr>
      </p:pic>
      <p:sp>
        <p:nvSpPr>
          <p:cNvPr id="6" name="TextBox 5">
            <a:extLst>
              <a:ext uri="{FF2B5EF4-FFF2-40B4-BE49-F238E27FC236}">
                <a16:creationId xmlns:a16="http://schemas.microsoft.com/office/drawing/2014/main" id="{EB57F825-366F-FB4D-A286-970BF528713C}"/>
              </a:ext>
            </a:extLst>
          </p:cNvPr>
          <p:cNvSpPr txBox="1"/>
          <p:nvPr/>
        </p:nvSpPr>
        <p:spPr>
          <a:xfrm>
            <a:off x="2928257" y="6142083"/>
            <a:ext cx="939103" cy="400110"/>
          </a:xfrm>
          <a:prstGeom prst="rect">
            <a:avLst/>
          </a:prstGeom>
          <a:noFill/>
        </p:spPr>
        <p:txBody>
          <a:bodyPr wrap="none" rtlCol="0">
            <a:spAutoFit/>
          </a:bodyPr>
          <a:lstStyle/>
          <a:p>
            <a:r>
              <a:rPr lang="en-US" sz="2000" dirty="0">
                <a:solidFill>
                  <a:srgbClr val="FF0000"/>
                </a:solidFill>
              </a:rPr>
              <a:t>Yuchen</a:t>
            </a:r>
          </a:p>
        </p:txBody>
      </p:sp>
      <p:sp>
        <p:nvSpPr>
          <p:cNvPr id="10" name="TextBox 9">
            <a:extLst>
              <a:ext uri="{FF2B5EF4-FFF2-40B4-BE49-F238E27FC236}">
                <a16:creationId xmlns:a16="http://schemas.microsoft.com/office/drawing/2014/main" id="{C353DBDA-0995-2B4C-B258-9AC2BA88C765}"/>
              </a:ext>
            </a:extLst>
          </p:cNvPr>
          <p:cNvSpPr txBox="1"/>
          <p:nvPr/>
        </p:nvSpPr>
        <p:spPr>
          <a:xfrm>
            <a:off x="4963886" y="6142083"/>
            <a:ext cx="667940" cy="400110"/>
          </a:xfrm>
          <a:prstGeom prst="rect">
            <a:avLst/>
          </a:prstGeom>
          <a:noFill/>
        </p:spPr>
        <p:txBody>
          <a:bodyPr wrap="none" rtlCol="0">
            <a:spAutoFit/>
          </a:bodyPr>
          <a:lstStyle/>
          <a:p>
            <a:r>
              <a:rPr lang="en-US" sz="2000" dirty="0">
                <a:solidFill>
                  <a:srgbClr val="FF0000"/>
                </a:solidFill>
              </a:rPr>
              <a:t>Tang</a:t>
            </a:r>
          </a:p>
        </p:txBody>
      </p:sp>
      <p:sp>
        <p:nvSpPr>
          <p:cNvPr id="12" name="TextBox 11">
            <a:extLst>
              <a:ext uri="{FF2B5EF4-FFF2-40B4-BE49-F238E27FC236}">
                <a16:creationId xmlns:a16="http://schemas.microsoft.com/office/drawing/2014/main" id="{70F3920C-29FC-9E49-8EEF-92133A34471A}"/>
              </a:ext>
            </a:extLst>
          </p:cNvPr>
          <p:cNvSpPr txBox="1"/>
          <p:nvPr/>
        </p:nvSpPr>
        <p:spPr>
          <a:xfrm>
            <a:off x="7249886" y="6142083"/>
            <a:ext cx="901144" cy="400110"/>
          </a:xfrm>
          <a:prstGeom prst="rect">
            <a:avLst/>
          </a:prstGeom>
          <a:noFill/>
        </p:spPr>
        <p:txBody>
          <a:bodyPr wrap="none" rtlCol="0">
            <a:spAutoFit/>
          </a:bodyPr>
          <a:lstStyle/>
          <a:p>
            <a:r>
              <a:rPr lang="en-US" sz="2000" dirty="0"/>
              <a:t>Bowen</a:t>
            </a:r>
          </a:p>
        </p:txBody>
      </p:sp>
      <p:sp>
        <p:nvSpPr>
          <p:cNvPr id="13" name="TextBox 12">
            <a:extLst>
              <a:ext uri="{FF2B5EF4-FFF2-40B4-BE49-F238E27FC236}">
                <a16:creationId xmlns:a16="http://schemas.microsoft.com/office/drawing/2014/main" id="{F0E788EB-24D4-4F4C-94A6-9ED8D1E7633F}"/>
              </a:ext>
            </a:extLst>
          </p:cNvPr>
          <p:cNvSpPr txBox="1"/>
          <p:nvPr/>
        </p:nvSpPr>
        <p:spPr>
          <a:xfrm>
            <a:off x="8398763" y="6132956"/>
            <a:ext cx="910762" cy="400110"/>
          </a:xfrm>
          <a:prstGeom prst="rect">
            <a:avLst/>
          </a:prstGeom>
          <a:noFill/>
        </p:spPr>
        <p:txBody>
          <a:bodyPr wrap="none" rtlCol="0">
            <a:spAutoFit/>
          </a:bodyPr>
          <a:lstStyle/>
          <a:p>
            <a:r>
              <a:rPr lang="en-US" sz="2000" dirty="0" err="1"/>
              <a:t>Jinfang</a:t>
            </a:r>
            <a:endParaRPr lang="en-US" sz="2000" dirty="0"/>
          </a:p>
        </p:txBody>
      </p:sp>
      <p:sp>
        <p:nvSpPr>
          <p:cNvPr id="14" name="TextBox 13">
            <a:extLst>
              <a:ext uri="{FF2B5EF4-FFF2-40B4-BE49-F238E27FC236}">
                <a16:creationId xmlns:a16="http://schemas.microsoft.com/office/drawing/2014/main" id="{447D0188-C39E-AC40-9235-901FA4E17E09}"/>
              </a:ext>
            </a:extLst>
          </p:cNvPr>
          <p:cNvSpPr txBox="1"/>
          <p:nvPr/>
        </p:nvSpPr>
        <p:spPr>
          <a:xfrm>
            <a:off x="3830903" y="1451984"/>
            <a:ext cx="690895" cy="400110"/>
          </a:xfrm>
          <a:prstGeom prst="rect">
            <a:avLst/>
          </a:prstGeom>
          <a:noFill/>
        </p:spPr>
        <p:txBody>
          <a:bodyPr wrap="none" rtlCol="0">
            <a:spAutoFit/>
          </a:bodyPr>
          <a:lstStyle/>
          <a:p>
            <a:r>
              <a:rPr lang="en-US" sz="2000" dirty="0"/>
              <a:t>Jerry</a:t>
            </a:r>
          </a:p>
        </p:txBody>
      </p:sp>
      <p:sp>
        <p:nvSpPr>
          <p:cNvPr id="15" name="TextBox 14">
            <a:extLst>
              <a:ext uri="{FF2B5EF4-FFF2-40B4-BE49-F238E27FC236}">
                <a16:creationId xmlns:a16="http://schemas.microsoft.com/office/drawing/2014/main" id="{2156B03A-442A-6C49-AEB4-A0082C3F71F6}"/>
              </a:ext>
            </a:extLst>
          </p:cNvPr>
          <p:cNvSpPr txBox="1"/>
          <p:nvPr/>
        </p:nvSpPr>
        <p:spPr>
          <a:xfrm>
            <a:off x="5708148" y="1451984"/>
            <a:ext cx="869149" cy="400110"/>
          </a:xfrm>
          <a:prstGeom prst="rect">
            <a:avLst/>
          </a:prstGeom>
          <a:noFill/>
        </p:spPr>
        <p:txBody>
          <a:bodyPr wrap="none" rtlCol="0">
            <a:spAutoFit/>
          </a:bodyPr>
          <a:lstStyle/>
          <a:p>
            <a:r>
              <a:rPr lang="en-US" sz="2000" dirty="0"/>
              <a:t>Arthur</a:t>
            </a:r>
          </a:p>
        </p:txBody>
      </p:sp>
      <p:pic>
        <p:nvPicPr>
          <p:cNvPr id="7" name="Picture 6">
            <a:extLst>
              <a:ext uri="{FF2B5EF4-FFF2-40B4-BE49-F238E27FC236}">
                <a16:creationId xmlns:a16="http://schemas.microsoft.com/office/drawing/2014/main" id="{7E2DEE0F-06A8-7046-A27B-FF804598EF73}"/>
              </a:ext>
            </a:extLst>
          </p:cNvPr>
          <p:cNvPicPr>
            <a:picLocks noChangeAspect="1"/>
          </p:cNvPicPr>
          <p:nvPr/>
        </p:nvPicPr>
        <p:blipFill>
          <a:blip r:embed="rId3"/>
          <a:stretch>
            <a:fillRect/>
          </a:stretch>
        </p:blipFill>
        <p:spPr>
          <a:xfrm>
            <a:off x="9013992" y="1915884"/>
            <a:ext cx="931075" cy="1101271"/>
          </a:xfrm>
          <a:prstGeom prst="rect">
            <a:avLst/>
          </a:prstGeom>
        </p:spPr>
      </p:pic>
      <p:sp>
        <p:nvSpPr>
          <p:cNvPr id="17" name="TextBox 16">
            <a:extLst>
              <a:ext uri="{FF2B5EF4-FFF2-40B4-BE49-F238E27FC236}">
                <a16:creationId xmlns:a16="http://schemas.microsoft.com/office/drawing/2014/main" id="{5629889C-A34C-364F-BB55-446BAD6B9E71}"/>
              </a:ext>
            </a:extLst>
          </p:cNvPr>
          <p:cNvSpPr txBox="1"/>
          <p:nvPr/>
        </p:nvSpPr>
        <p:spPr>
          <a:xfrm>
            <a:off x="9080220" y="1429443"/>
            <a:ext cx="580672" cy="400110"/>
          </a:xfrm>
          <a:prstGeom prst="rect">
            <a:avLst/>
          </a:prstGeom>
          <a:noFill/>
        </p:spPr>
        <p:txBody>
          <a:bodyPr wrap="none" rtlCol="0">
            <a:spAutoFit/>
          </a:bodyPr>
          <a:lstStyle/>
          <a:p>
            <a:r>
              <a:rPr lang="en-US" sz="2000" dirty="0" err="1"/>
              <a:t>Ved</a:t>
            </a:r>
            <a:endParaRPr lang="en-US" sz="2000" dirty="0"/>
          </a:p>
        </p:txBody>
      </p:sp>
    </p:spTree>
    <p:extLst>
      <p:ext uri="{BB962C8B-B14F-4D97-AF65-F5344CB8AC3E}">
        <p14:creationId xmlns:p14="http://schemas.microsoft.com/office/powerpoint/2010/main" val="17470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221D6-1B19-C946-827E-B3CDB47A177B}"/>
              </a:ext>
            </a:extLst>
          </p:cNvPr>
          <p:cNvSpPr>
            <a:spLocks noGrp="1"/>
          </p:cNvSpPr>
          <p:nvPr>
            <p:ph idx="1"/>
          </p:nvPr>
        </p:nvSpPr>
        <p:spPr>
          <a:xfrm>
            <a:off x="708681" y="2889696"/>
            <a:ext cx="6287814" cy="2774776"/>
          </a:xfrm>
        </p:spPr>
        <p:txBody>
          <a:bodyPr>
            <a:normAutofit/>
          </a:bodyPr>
          <a:lstStyle/>
          <a:p>
            <a:pPr marL="514350" indent="-514350">
              <a:buFont typeface="+mj-lt"/>
              <a:buAutoNum type="arabicPeriod"/>
            </a:pPr>
            <a:r>
              <a:rPr lang="en-US" dirty="0"/>
              <a:t>Click “</a:t>
            </a:r>
            <a:r>
              <a:rPr lang="en-US" b="1" dirty="0">
                <a:solidFill>
                  <a:schemeClr val="accent1"/>
                </a:solidFill>
              </a:rPr>
              <a:t>Interactive Apps</a:t>
            </a:r>
            <a:r>
              <a:rPr lang="en-US" dirty="0"/>
              <a:t>” at the top bar.</a:t>
            </a:r>
          </a:p>
          <a:p>
            <a:pPr marL="514350" indent="-514350">
              <a:buFont typeface="+mj-lt"/>
              <a:buAutoNum type="arabicPeriod"/>
            </a:pPr>
            <a:endParaRPr lang="en-US" dirty="0"/>
          </a:p>
          <a:p>
            <a:pPr marL="514350" indent="-514350">
              <a:buFont typeface="+mj-lt"/>
              <a:buAutoNum type="arabicPeriod"/>
            </a:pPr>
            <a:r>
              <a:rPr lang="en-US" dirty="0"/>
              <a:t>Click “</a:t>
            </a:r>
            <a:r>
              <a:rPr lang="en-US" b="1" dirty="0" err="1">
                <a:solidFill>
                  <a:schemeClr val="accent1"/>
                </a:solidFill>
              </a:rPr>
              <a:t>Rstudio</a:t>
            </a:r>
            <a:r>
              <a:rPr lang="en-US" b="1" dirty="0">
                <a:solidFill>
                  <a:schemeClr val="accent1"/>
                </a:solidFill>
              </a:rPr>
              <a:t> Server</a:t>
            </a:r>
            <a:r>
              <a:rPr lang="en-US" dirty="0"/>
              <a:t>” to start the </a:t>
            </a:r>
            <a:r>
              <a:rPr lang="en-US" dirty="0" err="1"/>
              <a:t>Rstudio</a:t>
            </a:r>
            <a:r>
              <a:rPr lang="en-US" dirty="0"/>
              <a:t>.</a:t>
            </a:r>
          </a:p>
        </p:txBody>
      </p:sp>
      <p:sp>
        <p:nvSpPr>
          <p:cNvPr id="4" name="Title 1">
            <a:extLst>
              <a:ext uri="{FF2B5EF4-FFF2-40B4-BE49-F238E27FC236}">
                <a16:creationId xmlns:a16="http://schemas.microsoft.com/office/drawing/2014/main" id="{500E1255-D49F-D444-B2D7-C80F41071771}"/>
              </a:ext>
            </a:extLst>
          </p:cNvPr>
          <p:cNvSpPr>
            <a:spLocks noGrp="1"/>
          </p:cNvSpPr>
          <p:nvPr>
            <p:ph type="title"/>
          </p:nvPr>
        </p:nvSpPr>
        <p:spPr>
          <a:xfrm>
            <a:off x="838200" y="967617"/>
            <a:ext cx="5386330" cy="1325563"/>
          </a:xfrm>
        </p:spPr>
        <p:txBody>
          <a:bodyPr>
            <a:normAutofit/>
          </a:bodyPr>
          <a:lstStyle/>
          <a:p>
            <a:r>
              <a:rPr lang="en-US" dirty="0"/>
              <a:t>Use Crane OnDemand </a:t>
            </a:r>
            <a:r>
              <a:rPr lang="en-US" dirty="0" err="1"/>
              <a:t>Rstudio</a:t>
            </a:r>
            <a:r>
              <a:rPr lang="en-US" dirty="0"/>
              <a:t> server:</a:t>
            </a:r>
          </a:p>
        </p:txBody>
      </p:sp>
      <p:pic>
        <p:nvPicPr>
          <p:cNvPr id="5" name="Picture 4">
            <a:extLst>
              <a:ext uri="{FF2B5EF4-FFF2-40B4-BE49-F238E27FC236}">
                <a16:creationId xmlns:a16="http://schemas.microsoft.com/office/drawing/2014/main" id="{68F22E60-F462-0D4F-BEE2-45061DD48C6F}"/>
              </a:ext>
            </a:extLst>
          </p:cNvPr>
          <p:cNvPicPr>
            <a:picLocks noChangeAspect="1"/>
          </p:cNvPicPr>
          <p:nvPr/>
        </p:nvPicPr>
        <p:blipFill rotWithShape="1">
          <a:blip r:embed="rId2"/>
          <a:srcRect b="1891"/>
          <a:stretch/>
        </p:blipFill>
        <p:spPr>
          <a:xfrm>
            <a:off x="7768460" y="822923"/>
            <a:ext cx="2728408" cy="5274387"/>
          </a:xfrm>
          <a:prstGeom prst="rect">
            <a:avLst/>
          </a:prstGeom>
        </p:spPr>
      </p:pic>
      <p:sp>
        <p:nvSpPr>
          <p:cNvPr id="6" name="Rounded Rectangle 5">
            <a:extLst>
              <a:ext uri="{FF2B5EF4-FFF2-40B4-BE49-F238E27FC236}">
                <a16:creationId xmlns:a16="http://schemas.microsoft.com/office/drawing/2014/main" id="{4E1C194B-3076-8A45-9A4F-32CBF5BFE37A}"/>
              </a:ext>
            </a:extLst>
          </p:cNvPr>
          <p:cNvSpPr/>
          <p:nvPr/>
        </p:nvSpPr>
        <p:spPr>
          <a:xfrm>
            <a:off x="7672206" y="5431542"/>
            <a:ext cx="2179104" cy="3805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C9DE33-5C22-EE4C-A305-A62A4EFF28A6}"/>
              </a:ext>
            </a:extLst>
          </p:cNvPr>
          <p:cNvPicPr>
            <a:picLocks noChangeAspect="1"/>
          </p:cNvPicPr>
          <p:nvPr/>
        </p:nvPicPr>
        <p:blipFill rotWithShape="1">
          <a:blip r:embed="rId3"/>
          <a:srcRect b="32788"/>
          <a:stretch/>
        </p:blipFill>
        <p:spPr>
          <a:xfrm>
            <a:off x="1646180" y="63228"/>
            <a:ext cx="9156700" cy="759695"/>
          </a:xfrm>
          <a:prstGeom prst="rect">
            <a:avLst/>
          </a:prstGeom>
        </p:spPr>
      </p:pic>
      <p:sp>
        <p:nvSpPr>
          <p:cNvPr id="9" name="Down Arrow 8">
            <a:extLst>
              <a:ext uri="{FF2B5EF4-FFF2-40B4-BE49-F238E27FC236}">
                <a16:creationId xmlns:a16="http://schemas.microsoft.com/office/drawing/2014/main" id="{4E549EA1-8FF2-0847-BA80-C0A72D579130}"/>
              </a:ext>
            </a:extLst>
          </p:cNvPr>
          <p:cNvSpPr/>
          <p:nvPr/>
        </p:nvSpPr>
        <p:spPr>
          <a:xfrm rot="5400000">
            <a:off x="10363671" y="515934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61FDB5AB-8822-5744-AC23-04DF6EDC203A}"/>
              </a:ext>
            </a:extLst>
          </p:cNvPr>
          <p:cNvSpPr/>
          <p:nvPr/>
        </p:nvSpPr>
        <p:spPr>
          <a:xfrm rot="5400000">
            <a:off x="10119051" y="16801"/>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EC476-5F97-DA49-8E0B-5E498306353F}"/>
              </a:ext>
            </a:extLst>
          </p:cNvPr>
          <p:cNvSpPr txBox="1"/>
          <p:nvPr/>
        </p:nvSpPr>
        <p:spPr>
          <a:xfrm>
            <a:off x="10336033" y="294590"/>
            <a:ext cx="321669" cy="369332"/>
          </a:xfrm>
          <a:prstGeom prst="rect">
            <a:avLst/>
          </a:prstGeom>
          <a:noFill/>
        </p:spPr>
        <p:txBody>
          <a:bodyPr wrap="square" rtlCol="0">
            <a:spAutoFit/>
          </a:bodyPr>
          <a:lstStyle/>
          <a:p>
            <a:r>
              <a:rPr lang="en-US" dirty="0">
                <a:solidFill>
                  <a:schemeClr val="bg1"/>
                </a:solidFill>
              </a:rPr>
              <a:t>1</a:t>
            </a:r>
          </a:p>
        </p:txBody>
      </p:sp>
      <p:sp>
        <p:nvSpPr>
          <p:cNvPr id="14" name="TextBox 13">
            <a:extLst>
              <a:ext uri="{FF2B5EF4-FFF2-40B4-BE49-F238E27FC236}">
                <a16:creationId xmlns:a16="http://schemas.microsoft.com/office/drawing/2014/main" id="{2AD8D8E0-AEE2-354D-8D3A-EB4B7BFED6D7}"/>
              </a:ext>
            </a:extLst>
          </p:cNvPr>
          <p:cNvSpPr txBox="1"/>
          <p:nvPr/>
        </p:nvSpPr>
        <p:spPr>
          <a:xfrm>
            <a:off x="10496867" y="5437133"/>
            <a:ext cx="32166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668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616475"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585953" y="2453009"/>
            <a:ext cx="5951483" cy="2052692"/>
          </a:xfrm>
        </p:spPr>
        <p:txBody>
          <a:bodyPr/>
          <a:lstStyle/>
          <a:p>
            <a:pPr marL="0" indent="0">
              <a:buNone/>
            </a:pPr>
            <a:r>
              <a:rPr lang="en-US" dirty="0"/>
              <a:t>3.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4. Click “</a:t>
            </a:r>
            <a:r>
              <a:rPr lang="en-US" b="1" dirty="0">
                <a:solidFill>
                  <a:schemeClr val="accent1"/>
                </a:solidFill>
              </a:rPr>
              <a:t>Launch</a:t>
            </a:r>
            <a:r>
              <a:rPr lang="en-US" dirty="0"/>
              <a:t>” at the bottom of the page.</a:t>
            </a:r>
          </a:p>
        </p:txBody>
      </p:sp>
      <p:sp>
        <p:nvSpPr>
          <p:cNvPr id="6" name="Down Arrow 5">
            <a:extLst>
              <a:ext uri="{FF2B5EF4-FFF2-40B4-BE49-F238E27FC236}">
                <a16:creationId xmlns:a16="http://schemas.microsoft.com/office/drawing/2014/main" id="{B0240A08-5785-4E47-B2E1-CF499BB18E7D}"/>
              </a:ext>
            </a:extLst>
          </p:cNvPr>
          <p:cNvSpPr/>
          <p:nvPr/>
        </p:nvSpPr>
        <p:spPr>
          <a:xfrm>
            <a:off x="8755117"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DC21ED-93FB-0D48-9A6A-51F08A98B10F}"/>
              </a:ext>
            </a:extLst>
          </p:cNvPr>
          <p:cNvSpPr txBox="1"/>
          <p:nvPr/>
        </p:nvSpPr>
        <p:spPr>
          <a:xfrm>
            <a:off x="8844666" y="5423988"/>
            <a:ext cx="321669" cy="369332"/>
          </a:xfrm>
          <a:prstGeom prst="rect">
            <a:avLst/>
          </a:prstGeom>
          <a:noFill/>
        </p:spPr>
        <p:txBody>
          <a:bodyPr wrap="square" rtlCol="0">
            <a:spAutoFit/>
          </a:bodyPr>
          <a:lstStyle/>
          <a:p>
            <a:r>
              <a:rPr lang="en-US" dirty="0">
                <a:solidFill>
                  <a:schemeClr val="bg1"/>
                </a:solidFill>
              </a:rPr>
              <a:t>3</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0" name="Down Arrow 9">
            <a:extLst>
              <a:ext uri="{FF2B5EF4-FFF2-40B4-BE49-F238E27FC236}">
                <a16:creationId xmlns:a16="http://schemas.microsoft.com/office/drawing/2014/main" id="{91E2F3CE-70A1-0C43-9E7A-906225B3E805}"/>
              </a:ext>
            </a:extLst>
          </p:cNvPr>
          <p:cNvSpPr/>
          <p:nvPr/>
        </p:nvSpPr>
        <p:spPr>
          <a:xfrm>
            <a:off x="3926624"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838200" y="967617"/>
            <a:ext cx="5386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Crane OnDemand Rstudio server:</a:t>
            </a:r>
            <a:endParaRPr lang="en-US" dirty="0"/>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2"/>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5</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5.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6</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6. Click to login.</a:t>
            </a:r>
          </a:p>
        </p:txBody>
      </p:sp>
      <p:pic>
        <p:nvPicPr>
          <p:cNvPr id="17" name="Picture 16">
            <a:extLst>
              <a:ext uri="{FF2B5EF4-FFF2-40B4-BE49-F238E27FC236}">
                <a16:creationId xmlns:a16="http://schemas.microsoft.com/office/drawing/2014/main" id="{7B492992-10CA-3E40-AC3E-5B4F70F7D0ED}"/>
              </a:ext>
            </a:extLst>
          </p:cNvPr>
          <p:cNvPicPr>
            <a:picLocks noChangeAspect="1"/>
          </p:cNvPicPr>
          <p:nvPr/>
        </p:nvPicPr>
        <p:blipFill>
          <a:blip r:embed="rId3"/>
          <a:stretch>
            <a:fillRect/>
          </a:stretch>
        </p:blipFill>
        <p:spPr>
          <a:xfrm>
            <a:off x="8331200" y="328286"/>
            <a:ext cx="3860800" cy="3987800"/>
          </a:xfrm>
          <a:prstGeom prst="rect">
            <a:avLst/>
          </a:prstGeom>
        </p:spPr>
      </p:pic>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7</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7.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236A-B5DE-0245-88C1-E5B73F3AEF50}"/>
              </a:ext>
            </a:extLst>
          </p:cNvPr>
          <p:cNvPicPr>
            <a:picLocks noChangeAspect="1"/>
          </p:cNvPicPr>
          <p:nvPr/>
        </p:nvPicPr>
        <p:blipFill rotWithShape="1">
          <a:blip r:embed="rId2"/>
          <a:srcRect t="8685"/>
          <a:stretch/>
        </p:blipFill>
        <p:spPr>
          <a:xfrm>
            <a:off x="509519" y="356065"/>
            <a:ext cx="6805682" cy="1268692"/>
          </a:xfrm>
          <a:prstGeom prst="rect">
            <a:avLst/>
          </a:prstGeom>
        </p:spPr>
      </p:pic>
      <p:sp>
        <p:nvSpPr>
          <p:cNvPr id="3" name="Down Arrow 2">
            <a:extLst>
              <a:ext uri="{FF2B5EF4-FFF2-40B4-BE49-F238E27FC236}">
                <a16:creationId xmlns:a16="http://schemas.microsoft.com/office/drawing/2014/main" id="{ABF33126-3444-C642-90B0-7DF535FEB3D5}"/>
              </a:ext>
            </a:extLst>
          </p:cNvPr>
          <p:cNvSpPr/>
          <p:nvPr/>
        </p:nvSpPr>
        <p:spPr>
          <a:xfrm rot="5400000">
            <a:off x="7556282" y="55102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7691249" y="828816"/>
            <a:ext cx="321669" cy="369332"/>
          </a:xfrm>
          <a:prstGeom prst="rect">
            <a:avLst/>
          </a:prstGeom>
          <a:noFill/>
        </p:spPr>
        <p:txBody>
          <a:bodyPr wrap="square" rtlCol="0">
            <a:spAutoFit/>
          </a:bodyPr>
          <a:lstStyle/>
          <a:p>
            <a:r>
              <a:rPr lang="en-US" dirty="0">
                <a:solidFill>
                  <a:schemeClr val="bg1"/>
                </a:solidFill>
              </a:rPr>
              <a:t>8</a:t>
            </a:r>
          </a:p>
        </p:txBody>
      </p:sp>
      <p:pic>
        <p:nvPicPr>
          <p:cNvPr id="5" name="Picture 4">
            <a:extLst>
              <a:ext uri="{FF2B5EF4-FFF2-40B4-BE49-F238E27FC236}">
                <a16:creationId xmlns:a16="http://schemas.microsoft.com/office/drawing/2014/main" id="{DACAEF04-DD69-F545-B008-E6954C5B6BDE}"/>
              </a:ext>
            </a:extLst>
          </p:cNvPr>
          <p:cNvPicPr>
            <a:picLocks noChangeAspect="1"/>
          </p:cNvPicPr>
          <p:nvPr/>
        </p:nvPicPr>
        <p:blipFill>
          <a:blip r:embed="rId3"/>
          <a:stretch>
            <a:fillRect/>
          </a:stretch>
        </p:blipFill>
        <p:spPr>
          <a:xfrm>
            <a:off x="801924" y="1911971"/>
            <a:ext cx="4495800" cy="1955800"/>
          </a:xfrm>
          <a:prstGeom prst="rect">
            <a:avLst/>
          </a:prstGeom>
        </p:spPr>
      </p:pic>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8616159" y="424887"/>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538805" y="2425552"/>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673772" y="2703341"/>
            <a:ext cx="321669" cy="369332"/>
          </a:xfrm>
          <a:prstGeom prst="rect">
            <a:avLst/>
          </a:prstGeom>
          <a:noFill/>
        </p:spPr>
        <p:txBody>
          <a:bodyPr wrap="square" rtlCol="0">
            <a:spAutoFit/>
          </a:bodyPr>
          <a:lstStyle/>
          <a:p>
            <a:r>
              <a:rPr lang="en-US" dirty="0">
                <a:solidFill>
                  <a:schemeClr val="bg1"/>
                </a:solidFill>
              </a:rPr>
              <a:t>9</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371489"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Enter your working directory path: /work/</a:t>
            </a:r>
            <a:r>
              <a:rPr lang="en-US" dirty="0" err="1"/>
              <a:t>your_group</a:t>
            </a:r>
            <a:r>
              <a:rPr lang="en-US" dirty="0"/>
              <a:t>/</a:t>
            </a:r>
            <a:r>
              <a:rPr lang="en-US" dirty="0" err="1"/>
              <a:t>your_name</a:t>
            </a:r>
            <a:r>
              <a:rPr lang="en-US" dirty="0"/>
              <a:t>/workshop_2022</a:t>
            </a:r>
          </a:p>
        </p:txBody>
      </p:sp>
      <p:pic>
        <p:nvPicPr>
          <p:cNvPr id="10" name="Picture 9">
            <a:extLst>
              <a:ext uri="{FF2B5EF4-FFF2-40B4-BE49-F238E27FC236}">
                <a16:creationId xmlns:a16="http://schemas.microsoft.com/office/drawing/2014/main" id="{0633663B-6289-0B4C-BC8E-E159D6D53C82}"/>
              </a:ext>
            </a:extLst>
          </p:cNvPr>
          <p:cNvPicPr>
            <a:picLocks noChangeAspect="1"/>
          </p:cNvPicPr>
          <p:nvPr/>
        </p:nvPicPr>
        <p:blipFill>
          <a:blip r:embed="rId4"/>
          <a:stretch>
            <a:fillRect/>
          </a:stretch>
        </p:blipFill>
        <p:spPr>
          <a:xfrm>
            <a:off x="688877" y="4136279"/>
            <a:ext cx="4714971" cy="2661929"/>
          </a:xfrm>
          <a:prstGeom prst="rect">
            <a:avLst/>
          </a:prstGeom>
        </p:spPr>
      </p:pic>
      <p:sp>
        <p:nvSpPr>
          <p:cNvPr id="11" name="Down Arrow 10">
            <a:extLst>
              <a:ext uri="{FF2B5EF4-FFF2-40B4-BE49-F238E27FC236}">
                <a16:creationId xmlns:a16="http://schemas.microsoft.com/office/drawing/2014/main" id="{CB00022B-3BB7-0049-8F7B-9AC7BB2901CA}"/>
              </a:ext>
            </a:extLst>
          </p:cNvPr>
          <p:cNvSpPr/>
          <p:nvPr/>
        </p:nvSpPr>
        <p:spPr>
          <a:xfrm rot="5400000">
            <a:off x="5687660" y="606724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822627" y="6345034"/>
            <a:ext cx="548862" cy="369332"/>
          </a:xfrm>
          <a:prstGeom prst="rect">
            <a:avLst/>
          </a:prstGeom>
          <a:noFill/>
        </p:spPr>
        <p:txBody>
          <a:bodyPr wrap="square" rtlCol="0">
            <a:spAutoFit/>
          </a:bodyPr>
          <a:lstStyle/>
          <a:p>
            <a:r>
              <a:rPr lang="en-US" dirty="0">
                <a:solidFill>
                  <a:schemeClr val="bg1"/>
                </a:solidFill>
              </a:rPr>
              <a:t>10</a:t>
            </a:r>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2627" y="5060355"/>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 Open “</a:t>
            </a:r>
            <a:r>
              <a:rPr lang="en-US" dirty="0" err="1"/>
              <a:t>UHGG_genomes</a:t>
            </a:r>
            <a:endParaRPr lang="en-US" dirty="0"/>
          </a:p>
          <a:p>
            <a:pPr marL="0" indent="0">
              <a:buNone/>
            </a:pPr>
            <a:r>
              <a:rPr lang="en-US" dirty="0"/>
              <a:t>/ </a:t>
            </a:r>
            <a:r>
              <a:rPr lang="en-US" dirty="0" err="1"/>
              <a:t>R_UHGG_genomes_stastistics.Rmd</a:t>
            </a:r>
            <a:r>
              <a:rPr lang="en-US" dirty="0"/>
              <a:t>”</a:t>
            </a:r>
          </a:p>
        </p:txBody>
      </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1" grpId="0" animBg="1"/>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674914" y="30289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6411689" y="30289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794358"/>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dbCAN3 for </a:t>
            </a:r>
            <a:r>
              <a:rPr lang="en-US" sz="2800" dirty="0" err="1">
                <a:latin typeface="+mn-lt"/>
                <a:ea typeface="+mn-ea"/>
                <a:cs typeface="+mn-cs"/>
              </a:rPr>
              <a:t>CAZyme</a:t>
            </a:r>
            <a:r>
              <a:rPr lang="en-US" sz="2800" dirty="0">
                <a:latin typeface="+mn-lt"/>
                <a:ea typeface="+mn-ea"/>
                <a:cs typeface="+mn-cs"/>
              </a:rPr>
              <a:t>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1106522" y="1409345"/>
            <a:ext cx="6094378" cy="707886"/>
          </a:xfrm>
          <a:prstGeom prst="rect">
            <a:avLst/>
          </a:prstGeom>
          <a:noFill/>
        </p:spPr>
        <p:txBody>
          <a:bodyPr wrap="square">
            <a:spAutoFit/>
          </a:bodyPr>
          <a:lstStyle/>
          <a:p>
            <a:r>
              <a:rPr lang="en-US" sz="2000" dirty="0" err="1"/>
              <a:t>Github</a:t>
            </a:r>
            <a:r>
              <a:rPr lang="en-US" sz="2000" dirty="0"/>
              <a:t>: </a:t>
            </a:r>
            <a:r>
              <a:rPr lang="en-US" sz="2000" dirty="0">
                <a:hlinkClick r:id="rId2"/>
              </a:rPr>
              <a:t>https://github.com/linnabrown/run_dbcan</a:t>
            </a:r>
            <a:endParaRPr lang="en-US" sz="2000" dirty="0"/>
          </a:p>
          <a:p>
            <a:r>
              <a:rPr lang="en-US" sz="2000" dirty="0"/>
              <a:t>Online server: </a:t>
            </a:r>
            <a:r>
              <a:rPr lang="en-US" sz="2000" dirty="0">
                <a:hlinkClick r:id="rId3"/>
              </a:rPr>
              <a:t>https://bcb.unl.edu/dbCAN2/</a:t>
            </a:r>
            <a:endParaRPr lang="en-US" sz="20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200900" y="1330117"/>
            <a:ext cx="4102641" cy="707886"/>
          </a:xfrm>
          <a:prstGeom prst="rect">
            <a:avLst/>
          </a:prstGeom>
          <a:noFill/>
        </p:spPr>
        <p:txBody>
          <a:bodyPr wrap="square">
            <a:spAutoFit/>
          </a:bodyPr>
          <a:lstStyle/>
          <a:p>
            <a:pPr marL="285750" indent="-285750">
              <a:buFontTx/>
              <a:buChar char="-"/>
            </a:pPr>
            <a:r>
              <a:rPr lang="en-US" sz="2000" dirty="0"/>
              <a:t>Install and run on terminal or submit sequence to online server</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dbCAN3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Tree>
    <p:extLst>
      <p:ext uri="{BB962C8B-B14F-4D97-AF65-F5344CB8AC3E}">
        <p14:creationId xmlns:p14="http://schemas.microsoft.com/office/powerpoint/2010/main" val="38918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workshop demonstration</a:t>
            </a:r>
          </a:p>
          <a:p>
            <a:endParaRPr lang="en-US" dirty="0"/>
          </a:p>
          <a:p>
            <a:r>
              <a:rPr lang="en-US" dirty="0"/>
              <a:t>some data computing takes long time, but all </a:t>
            </a:r>
            <a:r>
              <a:rPr lang="en-US" dirty="0">
                <a:solidFill>
                  <a:srgbClr val="FF0000"/>
                </a:solidFill>
              </a:rPr>
              <a:t>intermediate files and codes are provided</a:t>
            </a:r>
          </a:p>
          <a:p>
            <a:endParaRPr lang="en-US" dirty="0"/>
          </a:p>
          <a:p>
            <a:r>
              <a:rPr lang="en-US" dirty="0"/>
              <a:t>use </a:t>
            </a:r>
            <a:r>
              <a:rPr lang="en-US" dirty="0">
                <a:solidFill>
                  <a:srgbClr val="FF0000"/>
                </a:solidFill>
              </a:rPr>
              <a:t>HCC OnDemand </a:t>
            </a:r>
            <a:r>
              <a:rPr lang="en-US" dirty="0"/>
              <a:t>-&gt; 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780643" y="436895"/>
            <a:ext cx="4871127" cy="540707"/>
          </a:xfrm>
        </p:spPr>
        <p:txBody>
          <a:bodyPr>
            <a:normAutofit fontScale="90000"/>
          </a:bodyPr>
          <a:lstStyle/>
          <a:p>
            <a:pPr marL="457200" indent="-457200">
              <a:buFont typeface="Wingdings" panose="05000000000000000000" pitchFamily="2" charset="2"/>
              <a:buChar char="v"/>
            </a:pPr>
            <a:r>
              <a:rPr lang="en-US" sz="3200" dirty="0" err="1">
                <a:latin typeface="+mn-lt"/>
                <a:ea typeface="+mn-ea"/>
                <a:cs typeface="+mn-cs"/>
              </a:rPr>
              <a:t>CAZyme</a:t>
            </a:r>
            <a:r>
              <a:rPr lang="en-US" sz="32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3" y="1110393"/>
            <a:ext cx="8102330" cy="461665"/>
          </a:xfrm>
          <a:prstGeom prst="rect">
            <a:avLst/>
          </a:prstGeom>
          <a:noFill/>
        </p:spPr>
        <p:txBody>
          <a:bodyPr wrap="square">
            <a:spAutoFit/>
          </a:bodyPr>
          <a:lstStyle/>
          <a:p>
            <a:pPr marL="342900" indent="-342900">
              <a:buFont typeface="Arial" panose="020B0604020202020204" pitchFamily="34" charset="0"/>
              <a:buChar char="•"/>
            </a:pPr>
            <a:r>
              <a:rPr lang="en-US" sz="2400" dirty="0"/>
              <a:t>Count the number of </a:t>
            </a:r>
            <a:r>
              <a:rPr lang="en-US" sz="2400" dirty="0" err="1"/>
              <a:t>CAZymes</a:t>
            </a:r>
            <a:r>
              <a:rPr lang="en-US" sz="24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461665"/>
          </a:xfrm>
          <a:prstGeom prst="rect">
            <a:avLst/>
          </a:prstGeom>
          <a:noFill/>
        </p:spPr>
        <p:txBody>
          <a:bodyPr wrap="square">
            <a:spAutoFit/>
          </a:bodyPr>
          <a:lstStyle/>
          <a:p>
            <a:pPr marL="342900" indent="-342900">
              <a:buFont typeface="Arial" panose="020B0604020202020204" pitchFamily="34" charset="0"/>
              <a:buChar char="•"/>
            </a:pPr>
            <a:r>
              <a:rPr lang="en-US" sz="2400" dirty="0" err="1"/>
              <a:t>CAZyme</a:t>
            </a:r>
            <a:r>
              <a:rPr lang="en-US" sz="24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94287"/>
            <a:ext cx="4235586" cy="369332"/>
          </a:xfrm>
          <a:prstGeom prst="rect">
            <a:avLst/>
          </a:prstGeom>
          <a:noFill/>
        </p:spPr>
        <p:txBody>
          <a:bodyPr wrap="square">
            <a:spAutoFit/>
          </a:bodyPr>
          <a:lstStyle/>
          <a:p>
            <a:r>
              <a:rPr lang="en-US"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2748063" cy="369332"/>
          </a:xfrm>
          <a:prstGeom prst="rect">
            <a:avLst/>
          </a:prstGeom>
          <a:noFill/>
        </p:spPr>
        <p:txBody>
          <a:bodyPr wrap="square">
            <a:spAutoFit/>
          </a:bodyPr>
          <a:lstStyle/>
          <a:p>
            <a:r>
              <a:rPr lang="en-US"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1" y="5285942"/>
            <a:ext cx="4705755" cy="461665"/>
          </a:xfrm>
          <a:prstGeom prst="rect">
            <a:avLst/>
          </a:prstGeom>
          <a:noFill/>
        </p:spPr>
        <p:txBody>
          <a:bodyPr wrap="square">
            <a:spAutoFit/>
          </a:bodyPr>
          <a:lstStyle/>
          <a:p>
            <a:pPr marL="285750" indent="-285750" algn="l">
              <a:buFont typeface="Arial" panose="020B0604020202020204" pitchFamily="34" charset="0"/>
              <a:buChar char="•"/>
            </a:pPr>
            <a:r>
              <a:rPr lang="en-US" sz="24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763963" y="5644600"/>
            <a:ext cx="3573291" cy="646331"/>
          </a:xfrm>
          <a:prstGeom prst="rect">
            <a:avLst/>
          </a:prstGeom>
          <a:noFill/>
        </p:spPr>
        <p:txBody>
          <a:bodyPr wrap="square">
            <a:spAutoFit/>
          </a:bodyPr>
          <a:lstStyle/>
          <a:p>
            <a:r>
              <a:rPr lang="en-US" sz="1800" dirty="0" err="1"/>
              <a:t>count_across_cgc.Rmd</a:t>
            </a:r>
            <a:endParaRPr lang="en-US" dirty="0"/>
          </a:p>
          <a:p>
            <a:r>
              <a:rPr lang="en-US" sz="1800" dirty="0" err="1"/>
              <a:t>CAZyme_family_distribution.Rmd</a:t>
            </a:r>
            <a:endParaRPr lang="en-US"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285281" y="5325725"/>
            <a:ext cx="4705755" cy="400110"/>
          </a:xfrm>
          <a:prstGeom prst="rect">
            <a:avLst/>
          </a:prstGeom>
          <a:noFill/>
        </p:spPr>
        <p:txBody>
          <a:bodyPr wrap="square">
            <a:spAutoFit/>
          </a:bodyPr>
          <a:lstStyle/>
          <a:p>
            <a:pPr algn="l"/>
            <a:r>
              <a:rPr lang="en-US" sz="20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5" name="Picture 4">
            <a:extLst>
              <a:ext uri="{FF2B5EF4-FFF2-40B4-BE49-F238E27FC236}">
                <a16:creationId xmlns:a16="http://schemas.microsoft.com/office/drawing/2014/main" id="{6C89CA02-F900-C6CE-BA37-3129A8DC2F98}"/>
              </a:ext>
            </a:extLst>
          </p:cNvPr>
          <p:cNvPicPr>
            <a:picLocks noChangeAspect="1"/>
          </p:cNvPicPr>
          <p:nvPr/>
        </p:nvPicPr>
        <p:blipFill>
          <a:blip r:embed="rId2"/>
          <a:stretch>
            <a:fillRect/>
          </a:stretch>
        </p:blipFill>
        <p:spPr>
          <a:xfrm>
            <a:off x="953309" y="1770396"/>
            <a:ext cx="9872355" cy="4792206"/>
          </a:xfrm>
          <a:prstGeom prst="rect">
            <a:avLst/>
          </a:prstGeom>
        </p:spPr>
      </p:pic>
    </p:spTree>
    <p:extLst>
      <p:ext uri="{BB962C8B-B14F-4D97-AF65-F5344CB8AC3E}">
        <p14:creationId xmlns:p14="http://schemas.microsoft.com/office/powerpoint/2010/main" val="3701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34CCB-6C6C-F866-070B-70418D29B243}"/>
              </a:ext>
            </a:extLst>
          </p:cNvPr>
          <p:cNvPicPr>
            <a:picLocks noChangeAspect="1"/>
          </p:cNvPicPr>
          <p:nvPr/>
        </p:nvPicPr>
        <p:blipFill>
          <a:blip r:embed="rId2"/>
          <a:stretch>
            <a:fillRect/>
          </a:stretch>
        </p:blipFill>
        <p:spPr>
          <a:xfrm>
            <a:off x="1089498" y="1834704"/>
            <a:ext cx="9776298" cy="4745578"/>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Tree>
    <p:extLst>
      <p:ext uri="{BB962C8B-B14F-4D97-AF65-F5344CB8AC3E}">
        <p14:creationId xmlns:p14="http://schemas.microsoft.com/office/powerpoint/2010/main" val="777091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586238C7-8F57-4A45-A2BE-009EC0D4D37A}"/>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3</a:t>
            </a:r>
          </a:p>
        </p:txBody>
      </p:sp>
      <p:sp>
        <p:nvSpPr>
          <p:cNvPr id="14" name="TextBox 13">
            <a:extLst>
              <a:ext uri="{FF2B5EF4-FFF2-40B4-BE49-F238E27FC236}">
                <a16:creationId xmlns:a16="http://schemas.microsoft.com/office/drawing/2014/main" id="{BC491673-8CA6-6841-BFDF-1023751058DB}"/>
              </a:ext>
            </a:extLst>
          </p:cNvPr>
          <p:cNvSpPr txBox="1"/>
          <p:nvPr/>
        </p:nvSpPr>
        <p:spPr>
          <a:xfrm>
            <a:off x="912564" y="2847242"/>
            <a:ext cx="10366872" cy="1641513"/>
          </a:xfrm>
          <a:prstGeom prst="rect">
            <a:avLst/>
          </a:prstGeom>
        </p:spPr>
        <p:txBody>
          <a:bodyPr vert="horz" lIns="91440" tIns="45720" rIns="91440" bIns="45720" rtlCol="0">
            <a:normAutofit/>
          </a:bodyPr>
          <a:lstStyle/>
          <a:p>
            <a:pPr algn="ctr">
              <a:lnSpc>
                <a:spcPct val="90000"/>
              </a:lnSpc>
              <a:spcAft>
                <a:spcPts val="600"/>
              </a:spcAft>
            </a:pPr>
            <a:r>
              <a:rPr lang="en-US" sz="3600" dirty="0"/>
              <a:t>Pan-genomics by </a:t>
            </a:r>
            <a:r>
              <a:rPr lang="en-US" sz="3600" dirty="0" err="1"/>
              <a:t>anvi’o</a:t>
            </a:r>
            <a:endParaRPr lang="en-US" sz="3600" dirty="0"/>
          </a:p>
          <a:p>
            <a:pPr algn="ctr">
              <a:lnSpc>
                <a:spcPct val="90000"/>
              </a:lnSpc>
              <a:spcAft>
                <a:spcPts val="600"/>
              </a:spcAft>
            </a:pPr>
            <a:r>
              <a:rPr lang="en-US" sz="3600" dirty="0"/>
              <a:t>Phylogeny analysis based on SCG alignment by </a:t>
            </a:r>
            <a:r>
              <a:rPr lang="en-US" sz="3600" dirty="0" err="1"/>
              <a:t>anvi'o</a:t>
            </a:r>
            <a:endParaRPr lang="en-US" sz="3600" dirty="0"/>
          </a:p>
          <a:p>
            <a:pPr marL="228600" algn="ctr">
              <a:lnSpc>
                <a:spcPct val="90000"/>
              </a:lnSpc>
              <a:spcAft>
                <a:spcPts val="600"/>
              </a:spcAft>
            </a:pPr>
            <a:endParaRPr lang="en-US" sz="3600" dirty="0"/>
          </a:p>
        </p:txBody>
      </p:sp>
    </p:spTree>
    <p:extLst>
      <p:ext uri="{BB962C8B-B14F-4D97-AF65-F5344CB8AC3E}">
        <p14:creationId xmlns:p14="http://schemas.microsoft.com/office/powerpoint/2010/main" val="1379553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809828" y="305845"/>
            <a:ext cx="5286172" cy="541635"/>
          </a:xfrm>
        </p:spPr>
        <p:txBody>
          <a:bodyPr>
            <a:noAutofit/>
          </a:bodyPr>
          <a:lstStyle/>
          <a:p>
            <a:pPr marL="457200" indent="-457200">
              <a:buFont typeface="Wingdings" panose="05000000000000000000" pitchFamily="2" charset="2"/>
              <a:buChar char="v"/>
            </a:pPr>
            <a:r>
              <a:rPr lang="en-US" sz="3200" b="1" dirty="0" err="1">
                <a:latin typeface="+mn-lt"/>
                <a:ea typeface="+mn-ea"/>
                <a:cs typeface="+mn-cs"/>
              </a:rPr>
              <a:t>Pangenomics</a:t>
            </a:r>
            <a:r>
              <a:rPr lang="en-US" sz="3200" b="1" dirty="0">
                <a:latin typeface="+mn-lt"/>
                <a:ea typeface="+mn-ea"/>
                <a:cs typeface="+mn-cs"/>
              </a:rPr>
              <a:t> by </a:t>
            </a:r>
            <a:r>
              <a:rPr lang="en-US" sz="3200" b="1" dirty="0" err="1">
                <a:latin typeface="+mn-lt"/>
                <a:ea typeface="+mn-ea"/>
                <a:cs typeface="+mn-cs"/>
              </a:rPr>
              <a:t>anvi'o</a:t>
            </a:r>
            <a:endParaRPr lang="en-US" sz="3200" b="1" dirty="0">
              <a:latin typeface="+mn-lt"/>
              <a:ea typeface="+mn-ea"/>
              <a:cs typeface="+mn-cs"/>
            </a:endParaRPr>
          </a:p>
        </p:txBody>
      </p:sp>
      <p:sp>
        <p:nvSpPr>
          <p:cNvPr id="7" name="TextBox 6">
            <a:extLst>
              <a:ext uri="{FF2B5EF4-FFF2-40B4-BE49-F238E27FC236}">
                <a16:creationId xmlns:a16="http://schemas.microsoft.com/office/drawing/2014/main" id="{897AD874-3D02-DD9E-EE0B-311BAF5C4922}"/>
              </a:ext>
            </a:extLst>
          </p:cNvPr>
          <p:cNvSpPr txBox="1"/>
          <p:nvPr/>
        </p:nvSpPr>
        <p:spPr>
          <a:xfrm>
            <a:off x="920074" y="1013519"/>
            <a:ext cx="10889305" cy="523220"/>
          </a:xfrm>
          <a:prstGeom prst="rect">
            <a:avLst/>
          </a:prstGeom>
          <a:noFill/>
        </p:spPr>
        <p:txBody>
          <a:bodyPr wrap="square">
            <a:spAutoFit/>
          </a:bodyPr>
          <a:lstStyle/>
          <a:p>
            <a:pPr marL="342900" indent="-342900" algn="l">
              <a:buFont typeface="Arial" panose="020B0604020202020204" pitchFamily="34" charset="0"/>
              <a:buChar char="•"/>
            </a:pPr>
            <a:r>
              <a:rPr lang="en-US" sz="2800" dirty="0"/>
              <a:t>Make </a:t>
            </a:r>
            <a:r>
              <a:rPr lang="en-US" sz="2800" dirty="0" err="1"/>
              <a:t>anvio</a:t>
            </a:r>
            <a:r>
              <a:rPr lang="en-US" sz="2800" dirty="0"/>
              <a:t> contig database and import </a:t>
            </a:r>
            <a:r>
              <a:rPr lang="en-US" sz="2800" dirty="0" err="1"/>
              <a:t>dbCAN</a:t>
            </a:r>
            <a:r>
              <a:rPr lang="en-US" sz="2800" dirty="0"/>
              <a:t> annotation</a:t>
            </a:r>
          </a:p>
        </p:txBody>
      </p:sp>
      <p:sp>
        <p:nvSpPr>
          <p:cNvPr id="8" name="TextBox 7">
            <a:extLst>
              <a:ext uri="{FF2B5EF4-FFF2-40B4-BE49-F238E27FC236}">
                <a16:creationId xmlns:a16="http://schemas.microsoft.com/office/drawing/2014/main" id="{5D4C1992-51F6-FC29-C0F3-F20DDFE01092}"/>
              </a:ext>
            </a:extLst>
          </p:cNvPr>
          <p:cNvSpPr txBox="1"/>
          <p:nvPr/>
        </p:nvSpPr>
        <p:spPr>
          <a:xfrm>
            <a:off x="920074" y="3445919"/>
            <a:ext cx="6094378"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Make Pan-genome by </a:t>
            </a:r>
            <a:r>
              <a:rPr lang="en-US" sz="2800" dirty="0" err="1"/>
              <a:t>anvi'o</a:t>
            </a:r>
            <a:endParaRPr lang="en-US" sz="2800" dirty="0"/>
          </a:p>
        </p:txBody>
      </p:sp>
      <p:sp>
        <p:nvSpPr>
          <p:cNvPr id="10" name="TextBox 9">
            <a:extLst>
              <a:ext uri="{FF2B5EF4-FFF2-40B4-BE49-F238E27FC236}">
                <a16:creationId xmlns:a16="http://schemas.microsoft.com/office/drawing/2014/main" id="{1D7B4B00-4784-80AD-DD5C-519DC4C1EC24}"/>
              </a:ext>
            </a:extLst>
          </p:cNvPr>
          <p:cNvSpPr txBox="1"/>
          <p:nvPr/>
        </p:nvSpPr>
        <p:spPr>
          <a:xfrm>
            <a:off x="920074" y="5691678"/>
            <a:ext cx="8476845" cy="954107"/>
          </a:xfrm>
          <a:prstGeom prst="rect">
            <a:avLst/>
          </a:prstGeom>
          <a:noFill/>
        </p:spPr>
        <p:txBody>
          <a:bodyPr wrap="square">
            <a:spAutoFit/>
          </a:bodyPr>
          <a:lstStyle/>
          <a:p>
            <a:pPr marL="285750" indent="-285750" algn="l">
              <a:buFont typeface="Arial" panose="020B0604020202020204" pitchFamily="34" charset="0"/>
              <a:buChar char="•"/>
            </a:pPr>
            <a:r>
              <a:rPr lang="en-US" sz="2800" dirty="0"/>
              <a:t>Visualize </a:t>
            </a:r>
            <a:r>
              <a:rPr lang="en-US" sz="2800" dirty="0" err="1"/>
              <a:t>anvi'o</a:t>
            </a:r>
            <a:r>
              <a:rPr lang="en-US" sz="2800" dirty="0"/>
              <a:t> pan-genome </a:t>
            </a:r>
            <a:r>
              <a:rPr lang="en-US" sz="2800" dirty="0">
                <a:latin typeface="+mn-lt"/>
                <a:ea typeface="+mn-ea"/>
                <a:cs typeface="+mn-cs"/>
              </a:rPr>
              <a:t>on the interactive page</a:t>
            </a:r>
            <a:r>
              <a:rPr lang="en-US" sz="2800" dirty="0"/>
              <a:t> [open local computer terminal]</a:t>
            </a:r>
          </a:p>
        </p:txBody>
      </p:sp>
      <p:pic>
        <p:nvPicPr>
          <p:cNvPr id="18" name="Picture 17" descr="Text&#10;&#10;Description automatically generated">
            <a:extLst>
              <a:ext uri="{FF2B5EF4-FFF2-40B4-BE49-F238E27FC236}">
                <a16:creationId xmlns:a16="http://schemas.microsoft.com/office/drawing/2014/main" id="{67968F5F-134F-007B-8E07-8C63A4A21D53}"/>
              </a:ext>
            </a:extLst>
          </p:cNvPr>
          <p:cNvPicPr>
            <a:picLocks noChangeAspect="1"/>
          </p:cNvPicPr>
          <p:nvPr/>
        </p:nvPicPr>
        <p:blipFill>
          <a:blip r:embed="rId2"/>
          <a:stretch>
            <a:fillRect/>
          </a:stretch>
        </p:blipFill>
        <p:spPr>
          <a:xfrm>
            <a:off x="6364726" y="3728394"/>
            <a:ext cx="2678351" cy="1694335"/>
          </a:xfrm>
          <a:prstGeom prst="rect">
            <a:avLst/>
          </a:prstGeom>
        </p:spPr>
      </p:pic>
      <p:sp>
        <p:nvSpPr>
          <p:cNvPr id="19" name="TextBox 18">
            <a:extLst>
              <a:ext uri="{FF2B5EF4-FFF2-40B4-BE49-F238E27FC236}">
                <a16:creationId xmlns:a16="http://schemas.microsoft.com/office/drawing/2014/main" id="{4A9BA742-35FB-0DAE-6F83-D1B42C901379}"/>
              </a:ext>
            </a:extLst>
          </p:cNvPr>
          <p:cNvSpPr txBox="1"/>
          <p:nvPr/>
        </p:nvSpPr>
        <p:spPr>
          <a:xfrm>
            <a:off x="4868420" y="4268845"/>
            <a:ext cx="2678350" cy="461665"/>
          </a:xfrm>
          <a:prstGeom prst="rect">
            <a:avLst/>
          </a:prstGeom>
          <a:noFill/>
        </p:spPr>
        <p:txBody>
          <a:bodyPr wrap="square">
            <a:spAutoFit/>
          </a:bodyPr>
          <a:lstStyle/>
          <a:p>
            <a:pPr algn="l"/>
            <a:r>
              <a:rPr lang="en-US" sz="2400" dirty="0" err="1"/>
              <a:t>Pan_OUT</a:t>
            </a:r>
            <a:r>
              <a:rPr lang="en-US" sz="2400" dirty="0"/>
              <a:t>/</a:t>
            </a:r>
          </a:p>
        </p:txBody>
      </p:sp>
      <p:pic>
        <p:nvPicPr>
          <p:cNvPr id="23" name="Picture 22" descr="Text&#10;&#10;Description automatically generated">
            <a:extLst>
              <a:ext uri="{FF2B5EF4-FFF2-40B4-BE49-F238E27FC236}">
                <a16:creationId xmlns:a16="http://schemas.microsoft.com/office/drawing/2014/main" id="{FD287CBD-99B2-C263-C78A-4F20923D01E2}"/>
              </a:ext>
            </a:extLst>
          </p:cNvPr>
          <p:cNvPicPr>
            <a:picLocks noChangeAspect="1"/>
          </p:cNvPicPr>
          <p:nvPr/>
        </p:nvPicPr>
        <p:blipFill>
          <a:blip r:embed="rId3"/>
          <a:stretch>
            <a:fillRect/>
          </a:stretch>
        </p:blipFill>
        <p:spPr>
          <a:xfrm>
            <a:off x="1461985" y="2063866"/>
            <a:ext cx="3406435" cy="1173582"/>
          </a:xfrm>
          <a:prstGeom prst="rect">
            <a:avLst/>
          </a:prstGeom>
        </p:spPr>
      </p:pic>
      <p:sp>
        <p:nvSpPr>
          <p:cNvPr id="24" name="TextBox 23">
            <a:extLst>
              <a:ext uri="{FF2B5EF4-FFF2-40B4-BE49-F238E27FC236}">
                <a16:creationId xmlns:a16="http://schemas.microsoft.com/office/drawing/2014/main" id="{18CA2BEA-FA43-A712-8D67-1A67A06D776C}"/>
              </a:ext>
            </a:extLst>
          </p:cNvPr>
          <p:cNvSpPr txBox="1"/>
          <p:nvPr/>
        </p:nvSpPr>
        <p:spPr>
          <a:xfrm>
            <a:off x="1461984" y="1597034"/>
            <a:ext cx="4150875" cy="461665"/>
          </a:xfrm>
          <a:prstGeom prst="rect">
            <a:avLst/>
          </a:prstGeom>
          <a:noFill/>
        </p:spPr>
        <p:txBody>
          <a:bodyPr wrap="square">
            <a:spAutoFit/>
          </a:bodyPr>
          <a:lstStyle/>
          <a:p>
            <a:pPr algn="l"/>
            <a:r>
              <a:rPr lang="en-US" sz="2400" dirty="0" err="1"/>
              <a:t>function_import_table</a:t>
            </a:r>
            <a:r>
              <a:rPr lang="en-US" sz="2400" dirty="0"/>
              <a:t>/</a:t>
            </a:r>
          </a:p>
        </p:txBody>
      </p:sp>
      <p:pic>
        <p:nvPicPr>
          <p:cNvPr id="26" name="Picture 25" descr="Text&#10;&#10;Description automatically generated">
            <a:extLst>
              <a:ext uri="{FF2B5EF4-FFF2-40B4-BE49-F238E27FC236}">
                <a16:creationId xmlns:a16="http://schemas.microsoft.com/office/drawing/2014/main" id="{AC6A3253-3B7D-A3D6-85AB-E0D9F2B94D7D}"/>
              </a:ext>
            </a:extLst>
          </p:cNvPr>
          <p:cNvPicPr>
            <a:picLocks noChangeAspect="1"/>
          </p:cNvPicPr>
          <p:nvPr/>
        </p:nvPicPr>
        <p:blipFill>
          <a:blip r:embed="rId4"/>
          <a:stretch>
            <a:fillRect/>
          </a:stretch>
        </p:blipFill>
        <p:spPr>
          <a:xfrm>
            <a:off x="6096000" y="2157429"/>
            <a:ext cx="3475021" cy="990686"/>
          </a:xfrm>
          <a:prstGeom prst="rect">
            <a:avLst/>
          </a:prstGeom>
        </p:spPr>
      </p:pic>
      <p:sp>
        <p:nvSpPr>
          <p:cNvPr id="28" name="TextBox 27">
            <a:extLst>
              <a:ext uri="{FF2B5EF4-FFF2-40B4-BE49-F238E27FC236}">
                <a16:creationId xmlns:a16="http://schemas.microsoft.com/office/drawing/2014/main" id="{E1BE6BC9-51F7-3ED8-8797-B84C307BF58B}"/>
              </a:ext>
            </a:extLst>
          </p:cNvPr>
          <p:cNvSpPr txBox="1"/>
          <p:nvPr/>
        </p:nvSpPr>
        <p:spPr>
          <a:xfrm>
            <a:off x="6096000" y="1602201"/>
            <a:ext cx="4049949" cy="461665"/>
          </a:xfrm>
          <a:prstGeom prst="rect">
            <a:avLst/>
          </a:prstGeom>
          <a:noFill/>
        </p:spPr>
        <p:txBody>
          <a:bodyPr wrap="square">
            <a:spAutoFit/>
          </a:bodyPr>
          <a:lstStyle/>
          <a:p>
            <a:r>
              <a:rPr lang="en-US" sz="2400" dirty="0"/>
              <a:t>45_Bacteroides_spp_rep_seq/</a:t>
            </a:r>
          </a:p>
        </p:txBody>
      </p:sp>
    </p:spTree>
    <p:extLst>
      <p:ext uri="{BB962C8B-B14F-4D97-AF65-F5344CB8AC3E}">
        <p14:creationId xmlns:p14="http://schemas.microsoft.com/office/powerpoint/2010/main" val="1642399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8A87D5-6911-5E97-6485-8E076F6C2695}"/>
              </a:ext>
            </a:extLst>
          </p:cNvPr>
          <p:cNvSpPr txBox="1"/>
          <p:nvPr/>
        </p:nvSpPr>
        <p:spPr>
          <a:xfrm>
            <a:off x="673641" y="4576695"/>
            <a:ext cx="11116283" cy="1846659"/>
          </a:xfrm>
          <a:prstGeom prst="rect">
            <a:avLst/>
          </a:prstGeom>
          <a:noFill/>
        </p:spPr>
        <p:txBody>
          <a:bodyPr wrap="square">
            <a:spAutoFit/>
          </a:bodyPr>
          <a:lstStyle/>
          <a:p>
            <a:pPr marL="342900" indent="-342900">
              <a:buFontTx/>
              <a:buChar char="-"/>
            </a:pPr>
            <a:r>
              <a:rPr lang="en-US" sz="2400" dirty="0"/>
              <a:t>Type in following command lines </a:t>
            </a:r>
            <a:r>
              <a:rPr lang="en-US" sz="2400" dirty="0">
                <a:solidFill>
                  <a:srgbClr val="FF0000"/>
                </a:solidFill>
              </a:rPr>
              <a:t>on your local computer terminal</a:t>
            </a:r>
          </a:p>
          <a:p>
            <a:endParaRPr lang="en-US" dirty="0"/>
          </a:p>
          <a:p>
            <a:r>
              <a:rPr lang="en-US" dirty="0" err="1"/>
              <a:t>ssh</a:t>
            </a:r>
            <a:r>
              <a:rPr lang="en-US" dirty="0"/>
              <a:t> -L 8080:localhost:8080 </a:t>
            </a:r>
            <a:r>
              <a:rPr lang="en-US" dirty="0">
                <a:hlinkClick r:id="rId2"/>
              </a:rPr>
              <a:t>yourusername@crane.unl.edu</a:t>
            </a:r>
            <a:endParaRPr lang="en-US" dirty="0"/>
          </a:p>
          <a:p>
            <a:r>
              <a:rPr lang="en-US" dirty="0"/>
              <a:t>cd $WORK/workshop_2022/</a:t>
            </a:r>
            <a:r>
              <a:rPr lang="en-US" dirty="0" err="1"/>
              <a:t>pan_genomics</a:t>
            </a:r>
            <a:r>
              <a:rPr lang="en-US" dirty="0"/>
              <a:t>/</a:t>
            </a:r>
          </a:p>
          <a:p>
            <a:r>
              <a:rPr lang="en-US" dirty="0"/>
              <a:t>ml </a:t>
            </a:r>
            <a:r>
              <a:rPr lang="en-US" dirty="0" err="1"/>
              <a:t>anvio</a:t>
            </a:r>
            <a:r>
              <a:rPr lang="en-US" dirty="0"/>
              <a:t>/7</a:t>
            </a:r>
          </a:p>
          <a:p>
            <a:r>
              <a:rPr lang="en-US" dirty="0" err="1"/>
              <a:t>anvi</a:t>
            </a:r>
            <a:r>
              <a:rPr lang="en-US" dirty="0"/>
              <a:t>-display-pan -g storage-</a:t>
            </a:r>
            <a:r>
              <a:rPr lang="en-US" dirty="0" err="1"/>
              <a:t>GENOMES.db</a:t>
            </a:r>
            <a:r>
              <a:rPr lang="en-US" dirty="0"/>
              <a:t> -p </a:t>
            </a:r>
            <a:r>
              <a:rPr lang="en-US" dirty="0" err="1"/>
              <a:t>Pan_OUT</a:t>
            </a:r>
            <a:r>
              <a:rPr lang="en-US" dirty="0"/>
              <a:t>/</a:t>
            </a:r>
            <a:r>
              <a:rPr lang="en-US" dirty="0" err="1"/>
              <a:t>UHGG_Bacteroides_Pangenome-PAN.db</a:t>
            </a:r>
            <a:r>
              <a:rPr lang="en-US" dirty="0"/>
              <a:t> --server-only -P 8080</a:t>
            </a:r>
          </a:p>
        </p:txBody>
      </p:sp>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8" name="TextBox 7">
            <a:extLst>
              <a:ext uri="{FF2B5EF4-FFF2-40B4-BE49-F238E27FC236}">
                <a16:creationId xmlns:a16="http://schemas.microsoft.com/office/drawing/2014/main" id="{119E312B-2D40-8C6E-E632-2131BDC8E38D}"/>
              </a:ext>
            </a:extLst>
          </p:cNvPr>
          <p:cNvSpPr txBox="1"/>
          <p:nvPr/>
        </p:nvSpPr>
        <p:spPr>
          <a:xfrm>
            <a:off x="6713706" y="1739560"/>
            <a:ext cx="3208507" cy="369332"/>
          </a:xfrm>
          <a:prstGeom prst="rect">
            <a:avLst/>
          </a:prstGeom>
          <a:noFill/>
        </p:spPr>
        <p:txBody>
          <a:bodyPr wrap="square">
            <a:spAutoFit/>
          </a:bodyPr>
          <a:lstStyle/>
          <a:p>
            <a:r>
              <a:rPr lang="en-US" b="1" dirty="0">
                <a:solidFill>
                  <a:srgbClr val="FF0000"/>
                </a:solidFill>
              </a:rPr>
              <a:t>Mac: “Terminal”</a:t>
            </a:r>
            <a:endParaRPr lang="en-US" dirty="0"/>
          </a:p>
        </p:txBody>
      </p:sp>
      <p:sp>
        <p:nvSpPr>
          <p:cNvPr id="13" name="TextBox 12">
            <a:extLst>
              <a:ext uri="{FF2B5EF4-FFF2-40B4-BE49-F238E27FC236}">
                <a16:creationId xmlns:a16="http://schemas.microsoft.com/office/drawing/2014/main" id="{01B99512-19F5-B672-BCEB-5D2F32206995}"/>
              </a:ext>
            </a:extLst>
          </p:cNvPr>
          <p:cNvSpPr txBox="1"/>
          <p:nvPr/>
        </p:nvSpPr>
        <p:spPr>
          <a:xfrm>
            <a:off x="1089755" y="1733994"/>
            <a:ext cx="3142523" cy="325476"/>
          </a:xfrm>
          <a:prstGeom prst="rect">
            <a:avLst/>
          </a:prstGeom>
          <a:noFill/>
        </p:spPr>
        <p:txBody>
          <a:bodyPr wrap="square">
            <a:spAutoFit/>
          </a:bodyPr>
          <a:lstStyle/>
          <a:p>
            <a:r>
              <a:rPr lang="en-US" b="1" dirty="0">
                <a:solidFill>
                  <a:srgbClr val="FF0000"/>
                </a:solidFill>
              </a:rPr>
              <a:t>Windows: “Command Prompt” </a:t>
            </a:r>
          </a:p>
        </p:txBody>
      </p:sp>
      <p:pic>
        <p:nvPicPr>
          <p:cNvPr id="15" name="Picture 14" descr="Graphical user interface, application&#10;&#10;Description automatically generated">
            <a:extLst>
              <a:ext uri="{FF2B5EF4-FFF2-40B4-BE49-F238E27FC236}">
                <a16:creationId xmlns:a16="http://schemas.microsoft.com/office/drawing/2014/main" id="{FB5377D9-4F82-421A-EE22-4C1FB4DA5B9D}"/>
              </a:ext>
            </a:extLst>
          </p:cNvPr>
          <p:cNvPicPr>
            <a:picLocks noChangeAspect="1"/>
          </p:cNvPicPr>
          <p:nvPr/>
        </p:nvPicPr>
        <p:blipFill>
          <a:blip r:embed="rId3"/>
          <a:stretch>
            <a:fillRect/>
          </a:stretch>
        </p:blipFill>
        <p:spPr>
          <a:xfrm>
            <a:off x="6606702" y="2169005"/>
            <a:ext cx="4383221" cy="2026023"/>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562D4E0-F653-9BD4-68C9-A8DB9BBAABB8}"/>
              </a:ext>
            </a:extLst>
          </p:cNvPr>
          <p:cNvPicPr>
            <a:picLocks noChangeAspect="1"/>
          </p:cNvPicPr>
          <p:nvPr/>
        </p:nvPicPr>
        <p:blipFill>
          <a:blip r:embed="rId4"/>
          <a:stretch>
            <a:fillRect/>
          </a:stretch>
        </p:blipFill>
        <p:spPr>
          <a:xfrm>
            <a:off x="777578" y="2108892"/>
            <a:ext cx="4290533" cy="2086135"/>
          </a:xfrm>
          <a:prstGeom prst="rect">
            <a:avLst/>
          </a:prstGeom>
        </p:spPr>
      </p:pic>
      <p:sp>
        <p:nvSpPr>
          <p:cNvPr id="21" name="TextBox 20">
            <a:extLst>
              <a:ext uri="{FF2B5EF4-FFF2-40B4-BE49-F238E27FC236}">
                <a16:creationId xmlns:a16="http://schemas.microsoft.com/office/drawing/2014/main" id="{57E3649D-42A3-6B97-3E97-2533B364D190}"/>
              </a:ext>
            </a:extLst>
          </p:cNvPr>
          <p:cNvSpPr txBox="1"/>
          <p:nvPr/>
        </p:nvSpPr>
        <p:spPr>
          <a:xfrm>
            <a:off x="673641" y="1159476"/>
            <a:ext cx="7983976" cy="461665"/>
          </a:xfrm>
          <a:prstGeom prst="rect">
            <a:avLst/>
          </a:prstGeom>
          <a:noFill/>
        </p:spPr>
        <p:txBody>
          <a:bodyPr wrap="square">
            <a:spAutoFit/>
          </a:bodyPr>
          <a:lstStyle/>
          <a:p>
            <a:pPr marL="285750" indent="-285750">
              <a:buFontTx/>
              <a:buChar char="-"/>
            </a:pPr>
            <a:r>
              <a:rPr lang="en-US" sz="2400" dirty="0"/>
              <a:t>Find your </a:t>
            </a:r>
            <a:r>
              <a:rPr lang="en-US" sz="2400" dirty="0">
                <a:solidFill>
                  <a:srgbClr val="FF0000"/>
                </a:solidFill>
              </a:rPr>
              <a:t>local computer terminal </a:t>
            </a:r>
            <a:r>
              <a:rPr lang="en-US" sz="2400" dirty="0"/>
              <a:t>and open it</a:t>
            </a:r>
            <a:endParaRPr lang="en-US" sz="2400" b="1" dirty="0">
              <a:solidFill>
                <a:srgbClr val="FF0000"/>
              </a:solidFill>
            </a:endParaRPr>
          </a:p>
        </p:txBody>
      </p:sp>
    </p:spTree>
    <p:extLst>
      <p:ext uri="{BB962C8B-B14F-4D97-AF65-F5344CB8AC3E}">
        <p14:creationId xmlns:p14="http://schemas.microsoft.com/office/powerpoint/2010/main" val="3821895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10" name="TextBox 9">
            <a:extLst>
              <a:ext uri="{FF2B5EF4-FFF2-40B4-BE49-F238E27FC236}">
                <a16:creationId xmlns:a16="http://schemas.microsoft.com/office/drawing/2014/main" id="{6305CD0B-7A6A-6435-E3A4-799FFD95E03C}"/>
              </a:ext>
            </a:extLst>
          </p:cNvPr>
          <p:cNvSpPr txBox="1"/>
          <p:nvPr/>
        </p:nvSpPr>
        <p:spPr>
          <a:xfrm>
            <a:off x="330266" y="2582456"/>
            <a:ext cx="3064213" cy="1323439"/>
          </a:xfrm>
          <a:prstGeom prst="rect">
            <a:avLst/>
          </a:prstGeom>
          <a:noFill/>
        </p:spPr>
        <p:txBody>
          <a:bodyPr wrap="square">
            <a:spAutoFit/>
          </a:bodyPr>
          <a:lstStyle/>
          <a:p>
            <a:pPr marL="285750" indent="-285750">
              <a:buFontTx/>
              <a:buChar char="-"/>
            </a:pPr>
            <a:r>
              <a:rPr lang="en-US" sz="2000" dirty="0"/>
              <a:t>The server port 8080 may be occupied by others sometimes, just try 8079, 8078, .…..</a:t>
            </a:r>
          </a:p>
        </p:txBody>
      </p:sp>
      <p:pic>
        <p:nvPicPr>
          <p:cNvPr id="12" name="Picture 11">
            <a:extLst>
              <a:ext uri="{FF2B5EF4-FFF2-40B4-BE49-F238E27FC236}">
                <a16:creationId xmlns:a16="http://schemas.microsoft.com/office/drawing/2014/main" id="{5A97E66E-6785-E2E9-67D3-433E155348C1}"/>
              </a:ext>
            </a:extLst>
          </p:cNvPr>
          <p:cNvPicPr>
            <a:picLocks noChangeAspect="1"/>
          </p:cNvPicPr>
          <p:nvPr/>
        </p:nvPicPr>
        <p:blipFill>
          <a:blip r:embed="rId2"/>
          <a:stretch>
            <a:fillRect/>
          </a:stretch>
        </p:blipFill>
        <p:spPr>
          <a:xfrm>
            <a:off x="3394479" y="1434558"/>
            <a:ext cx="8585824" cy="4592000"/>
          </a:xfrm>
          <a:prstGeom prst="rect">
            <a:avLst/>
          </a:prstGeom>
        </p:spPr>
      </p:pic>
      <p:sp>
        <p:nvSpPr>
          <p:cNvPr id="14" name="TextBox 13">
            <a:extLst>
              <a:ext uri="{FF2B5EF4-FFF2-40B4-BE49-F238E27FC236}">
                <a16:creationId xmlns:a16="http://schemas.microsoft.com/office/drawing/2014/main" id="{A51E3550-4E30-DA35-940D-BB7294A8AC13}"/>
              </a:ext>
            </a:extLst>
          </p:cNvPr>
          <p:cNvSpPr txBox="1"/>
          <p:nvPr/>
        </p:nvSpPr>
        <p:spPr>
          <a:xfrm>
            <a:off x="351898" y="1295219"/>
            <a:ext cx="2892654" cy="1015663"/>
          </a:xfrm>
          <a:prstGeom prst="rect">
            <a:avLst/>
          </a:prstGeom>
          <a:noFill/>
        </p:spPr>
        <p:txBody>
          <a:bodyPr wrap="square">
            <a:spAutoFit/>
          </a:bodyPr>
          <a:lstStyle/>
          <a:p>
            <a:pPr marL="342900" indent="-342900">
              <a:buFontTx/>
              <a:buChar char="-"/>
            </a:pPr>
            <a:r>
              <a:rPr lang="en-US" sz="2000" dirty="0"/>
              <a:t>If succeed, your terminal should look like the picture.</a:t>
            </a:r>
          </a:p>
        </p:txBody>
      </p:sp>
      <p:sp>
        <p:nvSpPr>
          <p:cNvPr id="11" name="TextBox 10">
            <a:extLst>
              <a:ext uri="{FF2B5EF4-FFF2-40B4-BE49-F238E27FC236}">
                <a16:creationId xmlns:a16="http://schemas.microsoft.com/office/drawing/2014/main" id="{9134685B-F146-29C0-6CA4-54FD2DE2058A}"/>
              </a:ext>
            </a:extLst>
          </p:cNvPr>
          <p:cNvSpPr txBox="1"/>
          <p:nvPr/>
        </p:nvSpPr>
        <p:spPr>
          <a:xfrm>
            <a:off x="351898" y="4343559"/>
            <a:ext cx="2892654" cy="1200329"/>
          </a:xfrm>
          <a:prstGeom prst="rect">
            <a:avLst/>
          </a:prstGeom>
          <a:noFill/>
        </p:spPr>
        <p:txBody>
          <a:bodyPr wrap="square">
            <a:spAutoFit/>
          </a:bodyPr>
          <a:lstStyle/>
          <a:p>
            <a:pPr marL="342900" indent="-342900">
              <a:buFontTx/>
              <a:buChar char="-"/>
            </a:pPr>
            <a:r>
              <a:rPr lang="en-US" sz="1800" dirty="0"/>
              <a:t>Then open your web browser, go to the web address:  http://localhost:8080</a:t>
            </a:r>
          </a:p>
        </p:txBody>
      </p:sp>
    </p:spTree>
    <p:extLst>
      <p:ext uri="{BB962C8B-B14F-4D97-AF65-F5344CB8AC3E}">
        <p14:creationId xmlns:p14="http://schemas.microsoft.com/office/powerpoint/2010/main" val="98020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ED8-F67A-DB45-9DDC-E96ADAC23FFA}"/>
              </a:ext>
            </a:extLst>
          </p:cNvPr>
          <p:cNvSpPr>
            <a:spLocks noGrp="1"/>
          </p:cNvSpPr>
          <p:nvPr>
            <p:ph type="title"/>
          </p:nvPr>
        </p:nvSpPr>
        <p:spPr/>
        <p:txBody>
          <a:bodyPr/>
          <a:lstStyle/>
          <a:p>
            <a:r>
              <a:rPr lang="en-US" dirty="0"/>
              <a:t>lower your expectations</a:t>
            </a:r>
          </a:p>
        </p:txBody>
      </p:sp>
      <p:sp>
        <p:nvSpPr>
          <p:cNvPr id="3" name="Content Placeholder 2">
            <a:extLst>
              <a:ext uri="{FF2B5EF4-FFF2-40B4-BE49-F238E27FC236}">
                <a16:creationId xmlns:a16="http://schemas.microsoft.com/office/drawing/2014/main" id="{1797ACCD-A476-AD43-A410-14A99DB71C96}"/>
              </a:ext>
            </a:extLst>
          </p:cNvPr>
          <p:cNvSpPr>
            <a:spLocks noGrp="1"/>
          </p:cNvSpPr>
          <p:nvPr>
            <p:ph idx="1"/>
          </p:nvPr>
        </p:nvSpPr>
        <p:spPr>
          <a:xfrm>
            <a:off x="729343" y="1973098"/>
            <a:ext cx="10515600" cy="4351338"/>
          </a:xfrm>
        </p:spPr>
        <p:txBody>
          <a:bodyPr>
            <a:normAutofit/>
          </a:bodyPr>
          <a:lstStyle/>
          <a:p>
            <a:r>
              <a:rPr lang="en-US" dirty="0">
                <a:solidFill>
                  <a:srgbClr val="FF0000"/>
                </a:solidFill>
              </a:rPr>
              <a:t>don’t expect </a:t>
            </a:r>
            <a:r>
              <a:rPr lang="en-US" dirty="0"/>
              <a:t>you will understand/learn everything we say</a:t>
            </a:r>
          </a:p>
          <a:p>
            <a:pPr marL="0" indent="0">
              <a:buNone/>
            </a:pPr>
            <a:endParaRPr lang="en-US" dirty="0"/>
          </a:p>
          <a:p>
            <a:r>
              <a:rPr lang="en-US" dirty="0"/>
              <a:t>it is </a:t>
            </a:r>
            <a:r>
              <a:rPr lang="en-US" dirty="0">
                <a:solidFill>
                  <a:srgbClr val="FF0000"/>
                </a:solidFill>
              </a:rPr>
              <a:t>okay if you can’t follow </a:t>
            </a:r>
            <a:r>
              <a:rPr lang="en-US" dirty="0"/>
              <a:t>every step (all the codes and files are provided)</a:t>
            </a:r>
          </a:p>
          <a:p>
            <a:endParaRPr lang="en-US" dirty="0"/>
          </a:p>
          <a:p>
            <a:r>
              <a:rPr lang="en-US" dirty="0"/>
              <a:t>the instructors </a:t>
            </a:r>
            <a:r>
              <a:rPr lang="en-US" dirty="0">
                <a:solidFill>
                  <a:srgbClr val="FF0000"/>
                </a:solidFill>
              </a:rPr>
              <a:t>won’t have time to explain all the codes </a:t>
            </a:r>
            <a:r>
              <a:rPr lang="en-US" dirty="0"/>
              <a:t>(it’s a win as long as you can get the right graphs/files)</a:t>
            </a:r>
          </a:p>
          <a:p>
            <a:endParaRPr lang="en-US" dirty="0"/>
          </a:p>
          <a:p>
            <a:r>
              <a:rPr lang="en-US" dirty="0"/>
              <a:t>questions are welcomed, but we will try to stay on time</a:t>
            </a:r>
          </a:p>
        </p:txBody>
      </p:sp>
      <p:pic>
        <p:nvPicPr>
          <p:cNvPr id="4" name="Picture 3">
            <a:extLst>
              <a:ext uri="{FF2B5EF4-FFF2-40B4-BE49-F238E27FC236}">
                <a16:creationId xmlns:a16="http://schemas.microsoft.com/office/drawing/2014/main" id="{76D6D335-096D-ED48-8038-E6FEFA44DEF3}"/>
              </a:ext>
            </a:extLst>
          </p:cNvPr>
          <p:cNvPicPr>
            <a:picLocks noChangeAspect="1"/>
          </p:cNvPicPr>
          <p:nvPr/>
        </p:nvPicPr>
        <p:blipFill>
          <a:blip r:embed="rId2"/>
          <a:stretch>
            <a:fillRect/>
          </a:stretch>
        </p:blipFill>
        <p:spPr>
          <a:xfrm>
            <a:off x="8361282" y="109166"/>
            <a:ext cx="3654845" cy="1722727"/>
          </a:xfrm>
          <a:prstGeom prst="rect">
            <a:avLst/>
          </a:prstGeom>
        </p:spPr>
      </p:pic>
    </p:spTree>
    <p:extLst>
      <p:ext uri="{BB962C8B-B14F-4D97-AF65-F5344CB8AC3E}">
        <p14:creationId xmlns:p14="http://schemas.microsoft.com/office/powerpoint/2010/main" val="8462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01C7E0-8AD1-BDDC-83E7-0FAB44B407A4}"/>
              </a:ext>
            </a:extLst>
          </p:cNvPr>
          <p:cNvSpPr txBox="1"/>
          <p:nvPr/>
        </p:nvSpPr>
        <p:spPr>
          <a:xfrm>
            <a:off x="9173183" y="481946"/>
            <a:ext cx="2534055" cy="400110"/>
          </a:xfrm>
          <a:prstGeom prst="rect">
            <a:avLst/>
          </a:prstGeom>
          <a:noFill/>
        </p:spPr>
        <p:txBody>
          <a:bodyPr wrap="square">
            <a:spAutoFit/>
          </a:bodyPr>
          <a:lstStyle/>
          <a:p>
            <a:r>
              <a:rPr lang="en-US" sz="2000" dirty="0"/>
              <a:t>http://localhost:8080</a:t>
            </a:r>
          </a:p>
        </p:txBody>
      </p:sp>
      <p:sp>
        <p:nvSpPr>
          <p:cNvPr id="8" name="Title 1">
            <a:extLst>
              <a:ext uri="{FF2B5EF4-FFF2-40B4-BE49-F238E27FC236}">
                <a16:creationId xmlns:a16="http://schemas.microsoft.com/office/drawing/2014/main" id="{D7A7C08F-119C-CA4B-FB86-17199FEE0F0B}"/>
              </a:ext>
            </a:extLst>
          </p:cNvPr>
          <p:cNvSpPr txBox="1">
            <a:spLocks/>
          </p:cNvSpPr>
          <p:nvPr/>
        </p:nvSpPr>
        <p:spPr>
          <a:xfrm>
            <a:off x="673641" y="356825"/>
            <a:ext cx="8499542"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pic>
        <p:nvPicPr>
          <p:cNvPr id="10" name="Picture 9" descr="Graphical user interface&#10;&#10;Description automatically generated">
            <a:extLst>
              <a:ext uri="{FF2B5EF4-FFF2-40B4-BE49-F238E27FC236}">
                <a16:creationId xmlns:a16="http://schemas.microsoft.com/office/drawing/2014/main" id="{FC25E2E5-CD19-205A-833F-A8E6FFE945F2}"/>
              </a:ext>
            </a:extLst>
          </p:cNvPr>
          <p:cNvPicPr>
            <a:picLocks noChangeAspect="1"/>
          </p:cNvPicPr>
          <p:nvPr/>
        </p:nvPicPr>
        <p:blipFill>
          <a:blip r:embed="rId2"/>
          <a:stretch>
            <a:fillRect/>
          </a:stretch>
        </p:blipFill>
        <p:spPr>
          <a:xfrm>
            <a:off x="1087512" y="1061445"/>
            <a:ext cx="9379449" cy="5439730"/>
          </a:xfrm>
          <a:prstGeom prst="rect">
            <a:avLst/>
          </a:prstGeom>
        </p:spPr>
      </p:pic>
    </p:spTree>
    <p:extLst>
      <p:ext uri="{BB962C8B-B14F-4D97-AF65-F5344CB8AC3E}">
        <p14:creationId xmlns:p14="http://schemas.microsoft.com/office/powerpoint/2010/main" val="3976919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9" name="TextBox 8">
            <a:extLst>
              <a:ext uri="{FF2B5EF4-FFF2-40B4-BE49-F238E27FC236}">
                <a16:creationId xmlns:a16="http://schemas.microsoft.com/office/drawing/2014/main" id="{3B1EE825-F96E-31F6-1EBB-6503B0FCC2AF}"/>
              </a:ext>
            </a:extLst>
          </p:cNvPr>
          <p:cNvSpPr txBox="1"/>
          <p:nvPr/>
        </p:nvSpPr>
        <p:spPr>
          <a:xfrm>
            <a:off x="1355182" y="1230940"/>
            <a:ext cx="3957335" cy="492443"/>
          </a:xfrm>
          <a:prstGeom prst="rect">
            <a:avLst/>
          </a:prstGeom>
          <a:noFill/>
        </p:spPr>
        <p:txBody>
          <a:bodyPr wrap="square">
            <a:spAutoFit/>
          </a:bodyPr>
          <a:lstStyle/>
          <a:p>
            <a:pPr marL="342900" indent="-342900">
              <a:buFont typeface="Arial" panose="020B0604020202020204" pitchFamily="34" charset="0"/>
              <a:buChar char="•"/>
            </a:pPr>
            <a:r>
              <a:rPr lang="en-US" sz="2600" dirty="0"/>
              <a:t>Go</a:t>
            </a:r>
            <a:r>
              <a:rPr lang="zh-CN" altLang="en-US" sz="2600" dirty="0"/>
              <a:t> </a:t>
            </a:r>
            <a:r>
              <a:rPr lang="en-US" altLang="zh-CN" sz="2600" dirty="0"/>
              <a:t>back</a:t>
            </a:r>
            <a:r>
              <a:rPr lang="zh-CN" altLang="en-US" sz="2600" dirty="0"/>
              <a:t> </a:t>
            </a:r>
            <a:r>
              <a:rPr lang="en-US" altLang="zh-CN" sz="2600" dirty="0"/>
              <a:t>to</a:t>
            </a:r>
            <a:r>
              <a:rPr lang="zh-CN" altLang="en-US" sz="2600" dirty="0"/>
              <a:t> </a:t>
            </a:r>
            <a:r>
              <a:rPr lang="en-US" altLang="zh-CN" sz="2600" dirty="0"/>
              <a:t>HCC</a:t>
            </a:r>
            <a:r>
              <a:rPr lang="zh-CN" altLang="en-US" sz="2600" dirty="0"/>
              <a:t> </a:t>
            </a:r>
            <a:r>
              <a:rPr lang="en-US" altLang="zh-CN" sz="2600" dirty="0"/>
              <a:t>terminal</a:t>
            </a:r>
            <a:endParaRPr lang="en-US" sz="2600" dirty="0"/>
          </a:p>
        </p:txBody>
      </p:sp>
      <p:pic>
        <p:nvPicPr>
          <p:cNvPr id="3" name="Picture 2" descr="Background pattern&#10;&#10;Description automatically generated with low confidence">
            <a:extLst>
              <a:ext uri="{FF2B5EF4-FFF2-40B4-BE49-F238E27FC236}">
                <a16:creationId xmlns:a16="http://schemas.microsoft.com/office/drawing/2014/main" id="{E32BF68B-1D1A-7845-1AA3-9E0C23AF1F0A}"/>
              </a:ext>
            </a:extLst>
          </p:cNvPr>
          <p:cNvPicPr>
            <a:picLocks noChangeAspect="1"/>
          </p:cNvPicPr>
          <p:nvPr/>
        </p:nvPicPr>
        <p:blipFill>
          <a:blip r:embed="rId2"/>
          <a:stretch>
            <a:fillRect/>
          </a:stretch>
        </p:blipFill>
        <p:spPr>
          <a:xfrm>
            <a:off x="671209" y="2636194"/>
            <a:ext cx="11137382" cy="2277967"/>
          </a:xfrm>
          <a:prstGeom prst="rect">
            <a:avLst/>
          </a:prstGeom>
        </p:spPr>
      </p:pic>
      <p:sp>
        <p:nvSpPr>
          <p:cNvPr id="7" name="TextBox 6">
            <a:extLst>
              <a:ext uri="{FF2B5EF4-FFF2-40B4-BE49-F238E27FC236}">
                <a16:creationId xmlns:a16="http://schemas.microsoft.com/office/drawing/2014/main" id="{ADA66E7C-2EE5-BE9C-2B82-6A43B9A3C82D}"/>
              </a:ext>
            </a:extLst>
          </p:cNvPr>
          <p:cNvSpPr txBox="1"/>
          <p:nvPr/>
        </p:nvSpPr>
        <p:spPr>
          <a:xfrm>
            <a:off x="1353967" y="1933567"/>
            <a:ext cx="10076033" cy="492443"/>
          </a:xfrm>
          <a:prstGeom prst="rect">
            <a:avLst/>
          </a:prstGeom>
          <a:noFill/>
        </p:spPr>
        <p:txBody>
          <a:bodyPr wrap="square">
            <a:spAutoFit/>
          </a:bodyPr>
          <a:lstStyle/>
          <a:p>
            <a:pPr marL="342900" indent="-342900">
              <a:buFont typeface="Arial" panose="020B0604020202020204" pitchFamily="34" charset="0"/>
              <a:buChar char="•"/>
            </a:pPr>
            <a:r>
              <a:rPr lang="en-US" sz="2600" dirty="0"/>
              <a:t>We will use </a:t>
            </a:r>
            <a:r>
              <a:rPr lang="en-US" sz="2600" dirty="0" err="1"/>
              <a:t>anvi’o</a:t>
            </a:r>
            <a:r>
              <a:rPr lang="en-US" sz="2600" dirty="0"/>
              <a:t> to generate a newick.txt for phylogenetic tree </a:t>
            </a:r>
          </a:p>
        </p:txBody>
      </p:sp>
      <p:cxnSp>
        <p:nvCxnSpPr>
          <p:cNvPr id="6" name="Straight Arrow Connector 5">
            <a:extLst>
              <a:ext uri="{FF2B5EF4-FFF2-40B4-BE49-F238E27FC236}">
                <a16:creationId xmlns:a16="http://schemas.microsoft.com/office/drawing/2014/main" id="{9CA6C3AB-535B-6C77-645D-8A5CFD8B6CD0}"/>
              </a:ext>
            </a:extLst>
          </p:cNvPr>
          <p:cNvCxnSpPr/>
          <p:nvPr/>
        </p:nvCxnSpPr>
        <p:spPr>
          <a:xfrm flipH="1" flipV="1">
            <a:off x="7140102" y="4591455"/>
            <a:ext cx="437745" cy="7198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E20572-49C5-C30E-7D28-9839AA85E34F}"/>
              </a:ext>
            </a:extLst>
          </p:cNvPr>
          <p:cNvSpPr txBox="1"/>
          <p:nvPr/>
        </p:nvSpPr>
        <p:spPr>
          <a:xfrm>
            <a:off x="6391983" y="5311302"/>
            <a:ext cx="2689391" cy="523220"/>
          </a:xfrm>
          <a:prstGeom prst="rect">
            <a:avLst/>
          </a:prstGeom>
          <a:noFill/>
        </p:spPr>
        <p:txBody>
          <a:bodyPr wrap="none" rtlCol="0">
            <a:spAutoFit/>
          </a:bodyPr>
          <a:lstStyle/>
          <a:p>
            <a:r>
              <a:rPr lang="en-US" sz="2800" dirty="0">
                <a:solidFill>
                  <a:srgbClr val="FF0000"/>
                </a:solidFill>
              </a:rPr>
              <a:t>Copy the content</a:t>
            </a:r>
          </a:p>
        </p:txBody>
      </p:sp>
    </p:spTree>
    <p:extLst>
      <p:ext uri="{BB962C8B-B14F-4D97-AF65-F5344CB8AC3E}">
        <p14:creationId xmlns:p14="http://schemas.microsoft.com/office/powerpoint/2010/main" val="1904209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pic>
        <p:nvPicPr>
          <p:cNvPr id="8" name="Picture 7" descr="Graphical user interface, text, application, Word&#10;&#10;Description automatically generated">
            <a:extLst>
              <a:ext uri="{FF2B5EF4-FFF2-40B4-BE49-F238E27FC236}">
                <a16:creationId xmlns:a16="http://schemas.microsoft.com/office/drawing/2014/main" id="{D5C40C6E-FCF0-1822-72FD-B355EFB48FD6}"/>
              </a:ext>
            </a:extLst>
          </p:cNvPr>
          <p:cNvPicPr>
            <a:picLocks noChangeAspect="1"/>
          </p:cNvPicPr>
          <p:nvPr/>
        </p:nvPicPr>
        <p:blipFill>
          <a:blip r:embed="rId2"/>
          <a:stretch>
            <a:fillRect/>
          </a:stretch>
        </p:blipFill>
        <p:spPr>
          <a:xfrm>
            <a:off x="1236628" y="1911929"/>
            <a:ext cx="8788733" cy="4609209"/>
          </a:xfrm>
          <a:prstGeom prst="rect">
            <a:avLst/>
          </a:prstGeom>
        </p:spPr>
      </p:pic>
      <p:sp>
        <p:nvSpPr>
          <p:cNvPr id="9" name="TextBox 8">
            <a:extLst>
              <a:ext uri="{FF2B5EF4-FFF2-40B4-BE49-F238E27FC236}">
                <a16:creationId xmlns:a16="http://schemas.microsoft.com/office/drawing/2014/main" id="{3B1EE825-F96E-31F6-1EBB-6503B0FCC2AF}"/>
              </a:ext>
            </a:extLst>
          </p:cNvPr>
          <p:cNvSpPr txBox="1"/>
          <p:nvPr/>
        </p:nvSpPr>
        <p:spPr>
          <a:xfrm>
            <a:off x="1353967" y="975756"/>
            <a:ext cx="7917099" cy="830997"/>
          </a:xfrm>
          <a:prstGeom prst="rect">
            <a:avLst/>
          </a:prstGeom>
          <a:noFill/>
        </p:spPr>
        <p:txBody>
          <a:bodyPr wrap="square">
            <a:spAutoFit/>
          </a:bodyPr>
          <a:lstStyle/>
          <a:p>
            <a:pPr marL="342900" indent="-342900">
              <a:buFont typeface="Arial" panose="020B0604020202020204" pitchFamily="34" charset="0"/>
              <a:buChar char="•"/>
            </a:pPr>
            <a:r>
              <a:rPr lang="en-US" sz="2400" dirty="0"/>
              <a:t>Open </a:t>
            </a:r>
            <a:r>
              <a:rPr lang="en-US" sz="2400" dirty="0" err="1"/>
              <a:t>iTOL</a:t>
            </a:r>
            <a:r>
              <a:rPr lang="en-US" sz="2400" dirty="0"/>
              <a:t> web page (https://itol.embl.de/upload.cgi)</a:t>
            </a:r>
          </a:p>
          <a:p>
            <a:pPr marL="342900" indent="-342900">
              <a:buFont typeface="Arial" panose="020B0604020202020204" pitchFamily="34" charset="0"/>
              <a:buChar char="•"/>
            </a:pPr>
            <a:r>
              <a:rPr lang="en-US" sz="2400" dirty="0"/>
              <a:t>Upload </a:t>
            </a:r>
            <a:r>
              <a:rPr lang="en-US" sz="2400" dirty="0" err="1"/>
              <a:t>newick</a:t>
            </a:r>
            <a:r>
              <a:rPr lang="en-US" sz="2400" dirty="0"/>
              <a:t> content for tree visualization</a:t>
            </a:r>
          </a:p>
        </p:txBody>
      </p:sp>
    </p:spTree>
    <p:extLst>
      <p:ext uri="{BB962C8B-B14F-4D97-AF65-F5344CB8AC3E}">
        <p14:creationId xmlns:p14="http://schemas.microsoft.com/office/powerpoint/2010/main" val="10155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5C1D-5DBE-2B23-3FDA-E9BF14E3C7B0}"/>
              </a:ext>
            </a:extLst>
          </p:cNvPr>
          <p:cNvPicPr>
            <a:picLocks noChangeAspect="1"/>
          </p:cNvPicPr>
          <p:nvPr/>
        </p:nvPicPr>
        <p:blipFill>
          <a:blip r:embed="rId2"/>
          <a:stretch>
            <a:fillRect/>
          </a:stretch>
        </p:blipFill>
        <p:spPr>
          <a:xfrm>
            <a:off x="1285672" y="1513792"/>
            <a:ext cx="9620655" cy="4670027"/>
          </a:xfrm>
          <a:prstGeom prst="rect">
            <a:avLst/>
          </a:prstGeom>
        </p:spPr>
      </p:pic>
      <p:sp>
        <p:nvSpPr>
          <p:cNvPr id="7" name="TextBox 6">
            <a:extLst>
              <a:ext uri="{FF2B5EF4-FFF2-40B4-BE49-F238E27FC236}">
                <a16:creationId xmlns:a16="http://schemas.microsoft.com/office/drawing/2014/main" id="{597D4A6F-097C-5ECF-A0E3-CD8DF134A967}"/>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181918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1A59-4883-C429-75C2-3F8FFC028693}"/>
              </a:ext>
            </a:extLst>
          </p:cNvPr>
          <p:cNvPicPr>
            <a:picLocks noChangeAspect="1"/>
          </p:cNvPicPr>
          <p:nvPr/>
        </p:nvPicPr>
        <p:blipFill>
          <a:blip r:embed="rId2"/>
          <a:stretch>
            <a:fillRect/>
          </a:stretch>
        </p:blipFill>
        <p:spPr>
          <a:xfrm>
            <a:off x="953311" y="1463734"/>
            <a:ext cx="10252953" cy="4976954"/>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7271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E0B8C8-C68B-DFEE-C286-BF50DDB8200E}"/>
              </a:ext>
            </a:extLst>
          </p:cNvPr>
          <p:cNvPicPr>
            <a:picLocks noChangeAspect="1"/>
          </p:cNvPicPr>
          <p:nvPr/>
        </p:nvPicPr>
        <p:blipFill>
          <a:blip r:embed="rId2"/>
          <a:stretch>
            <a:fillRect/>
          </a:stretch>
        </p:blipFill>
        <p:spPr>
          <a:xfrm>
            <a:off x="4609699" y="608970"/>
            <a:ext cx="7355323" cy="5996110"/>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297213"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10" name="TextBox 9">
            <a:extLst>
              <a:ext uri="{FF2B5EF4-FFF2-40B4-BE49-F238E27FC236}">
                <a16:creationId xmlns:a16="http://schemas.microsoft.com/office/drawing/2014/main" id="{3D2F72B5-6622-92C7-4A60-22E9CD50D19B}"/>
              </a:ext>
            </a:extLst>
          </p:cNvPr>
          <p:cNvSpPr txBox="1"/>
          <p:nvPr/>
        </p:nvSpPr>
        <p:spPr>
          <a:xfrm>
            <a:off x="346854" y="2822194"/>
            <a:ext cx="5324372" cy="1200329"/>
          </a:xfrm>
          <a:prstGeom prst="rect">
            <a:avLst/>
          </a:prstGeom>
          <a:noFill/>
        </p:spPr>
        <p:txBody>
          <a:bodyPr wrap="square">
            <a:spAutoFit/>
          </a:bodyPr>
          <a:lstStyle/>
          <a:p>
            <a:pPr marL="342900" indent="-342900">
              <a:buFontTx/>
              <a:buChar char="-"/>
            </a:pPr>
            <a:r>
              <a:rPr lang="en-US" sz="2400" dirty="0"/>
              <a:t>The annotation files are on the </a:t>
            </a:r>
            <a:r>
              <a:rPr lang="en-US" sz="2400" dirty="0" err="1"/>
              <a:t>github</a:t>
            </a:r>
            <a:r>
              <a:rPr lang="en-US" sz="2400" dirty="0"/>
              <a:t>: https://github.com/tli14/Workshop_2022_YinLab</a:t>
            </a:r>
          </a:p>
        </p:txBody>
      </p:sp>
      <p:sp>
        <p:nvSpPr>
          <p:cNvPr id="12" name="TextBox 11">
            <a:extLst>
              <a:ext uri="{FF2B5EF4-FFF2-40B4-BE49-F238E27FC236}">
                <a16:creationId xmlns:a16="http://schemas.microsoft.com/office/drawing/2014/main" id="{DD594F45-BADD-63C2-DF85-D3F3691567F3}"/>
              </a:ext>
            </a:extLst>
          </p:cNvPr>
          <p:cNvSpPr txBox="1"/>
          <p:nvPr/>
        </p:nvSpPr>
        <p:spPr>
          <a:xfrm>
            <a:off x="346854" y="4436119"/>
            <a:ext cx="5921712" cy="1200329"/>
          </a:xfrm>
          <a:prstGeom prst="rect">
            <a:avLst/>
          </a:prstGeom>
          <a:noFill/>
        </p:spPr>
        <p:txBody>
          <a:bodyPr wrap="square">
            <a:spAutoFit/>
          </a:bodyPr>
          <a:lstStyle/>
          <a:p>
            <a:pPr marL="285750" indent="-285750">
              <a:buFontTx/>
              <a:buChar char="-"/>
            </a:pPr>
            <a:r>
              <a:rPr lang="en-US" sz="2400" dirty="0"/>
              <a:t>You can also customize your own tree!</a:t>
            </a:r>
          </a:p>
          <a:p>
            <a:pPr algn="ctr"/>
            <a:r>
              <a:rPr lang="en-US" sz="2400" dirty="0"/>
              <a:t>The </a:t>
            </a:r>
            <a:r>
              <a:rPr lang="en-US" sz="2400" dirty="0" err="1"/>
              <a:t>iTOL</a:t>
            </a:r>
            <a:r>
              <a:rPr lang="en-US" sz="2400" dirty="0"/>
              <a:t> help page: https://itol.embl.de/help.cgi</a:t>
            </a:r>
          </a:p>
        </p:txBody>
      </p:sp>
    </p:spTree>
    <p:extLst>
      <p:ext uri="{BB962C8B-B14F-4D97-AF65-F5344CB8AC3E}">
        <p14:creationId xmlns:p14="http://schemas.microsoft.com/office/powerpoint/2010/main" val="4009948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B76658CC-73FC-124D-9FCF-F19354E3D543}"/>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4</a:t>
            </a:r>
          </a:p>
        </p:txBody>
      </p:sp>
      <p:sp>
        <p:nvSpPr>
          <p:cNvPr id="11" name="Rectangle 10">
            <a:extLst>
              <a:ext uri="{FF2B5EF4-FFF2-40B4-BE49-F238E27FC236}">
                <a16:creationId xmlns:a16="http://schemas.microsoft.com/office/drawing/2014/main" id="{239EBCC4-B015-F042-B77F-6A2D8473262D}"/>
              </a:ext>
            </a:extLst>
          </p:cNvPr>
          <p:cNvSpPr/>
          <p:nvPr/>
        </p:nvSpPr>
        <p:spPr>
          <a:xfrm>
            <a:off x="1388125" y="3105835"/>
            <a:ext cx="9891311" cy="1446550"/>
          </a:xfrm>
          <a:prstGeom prst="rect">
            <a:avLst/>
          </a:prstGeom>
        </p:spPr>
        <p:txBody>
          <a:bodyPr wrap="square">
            <a:spAutoFit/>
          </a:bodyPr>
          <a:lstStyle/>
          <a:p>
            <a:r>
              <a:rPr lang="en-US" sz="4400" dirty="0" err="1"/>
              <a:t>Pfam</a:t>
            </a:r>
            <a:r>
              <a:rPr lang="en-US" sz="4400" dirty="0"/>
              <a:t> annotation of non-signature genes</a:t>
            </a:r>
          </a:p>
          <a:p>
            <a:endParaRPr lang="en-US" sz="4400" dirty="0"/>
          </a:p>
        </p:txBody>
      </p:sp>
    </p:spTree>
    <p:extLst>
      <p:ext uri="{BB962C8B-B14F-4D97-AF65-F5344CB8AC3E}">
        <p14:creationId xmlns:p14="http://schemas.microsoft.com/office/powerpoint/2010/main" val="398309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DCEA4-90D1-280C-3561-6CCFD9F023CD}"/>
              </a:ext>
            </a:extLst>
          </p:cNvPr>
          <p:cNvSpPr txBox="1"/>
          <p:nvPr/>
        </p:nvSpPr>
        <p:spPr>
          <a:xfrm>
            <a:off x="541451" y="476931"/>
            <a:ext cx="5074354"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Pipeline of conserved non-signature genes</a:t>
            </a:r>
            <a:endParaRPr lang="zh-CN"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1CA1AF-84F5-7AC7-429E-DBE71D167BE1}"/>
              </a:ext>
            </a:extLst>
          </p:cNvPr>
          <p:cNvSpPr txBox="1"/>
          <p:nvPr/>
        </p:nvSpPr>
        <p:spPr>
          <a:xfrm>
            <a:off x="6173098" y="661598"/>
            <a:ext cx="407319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Pipeline of substrate prediction</a:t>
            </a:r>
            <a:endParaRPr lang="zh-CN" alt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421159-8A11-F04B-91A5-4AD71B7B5323}"/>
              </a:ext>
            </a:extLst>
          </p:cNvPr>
          <p:cNvPicPr>
            <a:picLocks noChangeAspect="1"/>
          </p:cNvPicPr>
          <p:nvPr/>
        </p:nvPicPr>
        <p:blipFill>
          <a:blip r:embed="rId2"/>
          <a:stretch>
            <a:fillRect/>
          </a:stretch>
        </p:blipFill>
        <p:spPr>
          <a:xfrm>
            <a:off x="1694985" y="846263"/>
            <a:ext cx="2767287" cy="5913795"/>
          </a:xfrm>
          <a:prstGeom prst="rect">
            <a:avLst/>
          </a:prstGeom>
        </p:spPr>
      </p:pic>
      <p:pic>
        <p:nvPicPr>
          <p:cNvPr id="9" name="Picture 8">
            <a:extLst>
              <a:ext uri="{FF2B5EF4-FFF2-40B4-BE49-F238E27FC236}">
                <a16:creationId xmlns:a16="http://schemas.microsoft.com/office/drawing/2014/main" id="{DC838E32-44D6-774E-A80D-E71E3227836C}"/>
              </a:ext>
            </a:extLst>
          </p:cNvPr>
          <p:cNvPicPr>
            <a:picLocks noChangeAspect="1"/>
          </p:cNvPicPr>
          <p:nvPr/>
        </p:nvPicPr>
        <p:blipFill>
          <a:blip r:embed="rId3"/>
          <a:stretch>
            <a:fillRect/>
          </a:stretch>
        </p:blipFill>
        <p:spPr>
          <a:xfrm>
            <a:off x="6548900" y="1030930"/>
            <a:ext cx="2723116" cy="4194477"/>
          </a:xfrm>
          <a:prstGeom prst="rect">
            <a:avLst/>
          </a:prstGeom>
        </p:spPr>
      </p:pic>
    </p:spTree>
    <p:extLst>
      <p:ext uri="{BB962C8B-B14F-4D97-AF65-F5344CB8AC3E}">
        <p14:creationId xmlns:p14="http://schemas.microsoft.com/office/powerpoint/2010/main" val="38593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3C2E8-44C4-F54A-B3B1-0BDF6D1E699F}"/>
              </a:ext>
            </a:extLst>
          </p:cNvPr>
          <p:cNvSpPr/>
          <p:nvPr/>
        </p:nvSpPr>
        <p:spPr>
          <a:xfrm>
            <a:off x="1284281" y="791292"/>
            <a:ext cx="10145719" cy="1754326"/>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Pipeline of conserved non-signature genes</a:t>
            </a:r>
            <a:endParaRPr lang="zh-CN" alt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56CD4CB-FF0C-3142-9291-0AC65BC8B532}"/>
              </a:ext>
            </a:extLst>
          </p:cNvPr>
          <p:cNvPicPr>
            <a:picLocks noChangeAspect="1"/>
          </p:cNvPicPr>
          <p:nvPr/>
        </p:nvPicPr>
        <p:blipFill>
          <a:blip r:embed="rId2"/>
          <a:stretch>
            <a:fillRect/>
          </a:stretch>
        </p:blipFill>
        <p:spPr>
          <a:xfrm>
            <a:off x="2957068" y="2792718"/>
            <a:ext cx="6095492" cy="3719872"/>
          </a:xfrm>
          <a:prstGeom prst="rect">
            <a:avLst/>
          </a:prstGeom>
        </p:spPr>
      </p:pic>
    </p:spTree>
    <p:extLst>
      <p:ext uri="{BB962C8B-B14F-4D97-AF65-F5344CB8AC3E}">
        <p14:creationId xmlns:p14="http://schemas.microsoft.com/office/powerpoint/2010/main" val="3908604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1146381" y="1707871"/>
            <a:ext cx="8331375"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a:t>
            </a:r>
            <a:r>
              <a:rPr lang="zh-CN" altLang="en-US" sz="2800" dirty="0">
                <a:solidFill>
                  <a:srgbClr val="000000"/>
                </a:solidFill>
                <a:effectLst/>
                <a:latin typeface="Arial" panose="020B0604020202020204" pitchFamily="34" charset="0"/>
                <a:cs typeface="Arial" panose="020B0604020202020204" pitchFamily="34" charset="0"/>
              </a:rPr>
              <a:t> </a:t>
            </a:r>
            <a:r>
              <a:rPr lang="en-US" altLang="zh-CN" sz="2800" dirty="0">
                <a:solidFill>
                  <a:srgbClr val="000000"/>
                </a:solidFill>
                <a:effectLst/>
                <a:latin typeface="Arial" panose="020B0604020202020204" pitchFamily="34" charset="0"/>
                <a:cs typeface="Arial" panose="020B0604020202020204" pitchFamily="34" charset="0"/>
              </a:rPr>
              <a:t>Name: </a:t>
            </a:r>
            <a:r>
              <a:rPr lang="en-US" sz="2800" dirty="0" err="1">
                <a:solidFill>
                  <a:srgbClr val="000000"/>
                </a:solidFill>
                <a:effectLst/>
                <a:latin typeface="Arial" panose="020B0604020202020204" pitchFamily="34" charset="0"/>
                <a:cs typeface="Arial" panose="020B0604020202020204" pitchFamily="34" charset="0"/>
              </a:rPr>
              <a:t>Prepare_</a:t>
            </a:r>
            <a:r>
              <a:rPr lang="en-US" altLang="zh-CN" sz="2800" dirty="0" err="1"/>
              <a:t>null</a:t>
            </a:r>
            <a:r>
              <a:rPr lang="en-US" sz="2800" dirty="0" err="1">
                <a:solidFill>
                  <a:srgbClr val="000000"/>
                </a:solidFill>
                <a:effectLst/>
                <a:latin typeface="Arial" panose="020B0604020202020204" pitchFamily="34" charset="0"/>
                <a:cs typeface="Arial" panose="020B0604020202020204" pitchFamily="34" charset="0"/>
              </a:rPr>
              <a:t>_gene.sh</a:t>
            </a:r>
            <a:endParaRPr lang="en-US" sz="2800"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9A9E63-14A1-BFCB-009A-57C014E2DF45}"/>
              </a:ext>
            </a:extLst>
          </p:cNvPr>
          <p:cNvSpPr txBox="1"/>
          <p:nvPr/>
        </p:nvSpPr>
        <p:spPr>
          <a:xfrm>
            <a:off x="1146381" y="3060496"/>
            <a:ext cx="10676321" cy="1661993"/>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non-signature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gene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a:t>
            </a:r>
          </a:p>
          <a:p>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dirty="0"/>
              <a:t>all</a:t>
            </a:r>
            <a:r>
              <a:rPr lang="zh-CN" altLang="en-US" dirty="0"/>
              <a:t> </a:t>
            </a:r>
            <a:r>
              <a:rPr lang="en-US" altLang="zh-CN" dirty="0"/>
              <a:t>the</a:t>
            </a:r>
            <a:r>
              <a:rPr lang="zh-CN" altLang="en-US" dirty="0"/>
              <a:t> </a:t>
            </a:r>
            <a:r>
              <a:rPr lang="en-US" altLang="zh-CN" dirty="0" err="1"/>
              <a:t>fasta</a:t>
            </a:r>
            <a:r>
              <a:rPr lang="zh-CN" altLang="en-US" dirty="0"/>
              <a:t> </a:t>
            </a:r>
            <a:r>
              <a:rPr lang="en-US" altLang="zh-CN" dirty="0"/>
              <a:t>sequence</a:t>
            </a:r>
            <a:r>
              <a:rPr lang="zh-CN" altLang="en-US" dirty="0"/>
              <a:t> </a:t>
            </a:r>
            <a:r>
              <a:rPr lang="en-US" altLang="zh-CN" dirty="0"/>
              <a:t>(</a:t>
            </a:r>
            <a:r>
              <a:rPr lang="en-US" b="1" dirty="0" err="1"/>
              <a:t>uniInput</a:t>
            </a:r>
            <a:r>
              <a:rPr lang="zh-CN" altLang="en-US" dirty="0"/>
              <a:t> </a:t>
            </a:r>
            <a:r>
              <a:rPr lang="en-US" altLang="zh-CN" dirty="0"/>
              <a:t>)</a:t>
            </a:r>
          </a:p>
          <a:p>
            <a:pPr marL="285750" indent="-285750">
              <a:buFont typeface="Arial" panose="020B0604020202020204" pitchFamily="34" charset="0"/>
              <a:buChar char="•"/>
            </a:pPr>
            <a:r>
              <a:rPr lang="en-US" altLang="zh-CN" dirty="0"/>
              <a:t>Input</a:t>
            </a:r>
            <a:r>
              <a:rPr lang="zh-CN" altLang="en-US" dirty="0"/>
              <a:t> </a:t>
            </a:r>
            <a:r>
              <a:rPr lang="en-US" altLang="zh-CN" dirty="0"/>
              <a:t>2:</a:t>
            </a:r>
            <a:r>
              <a:rPr lang="zh-CN" altLang="en-US" dirty="0"/>
              <a:t> </a:t>
            </a:r>
            <a:r>
              <a:rPr lang="en-US" altLang="zh-CN" dirty="0" err="1"/>
              <a:t>cgc</a:t>
            </a:r>
            <a:r>
              <a:rPr lang="zh-CN" altLang="en-US" dirty="0"/>
              <a:t> </a:t>
            </a:r>
            <a:r>
              <a:rPr lang="en-US" altLang="zh-CN" dirty="0"/>
              <a:t>predicted by </a:t>
            </a:r>
            <a:r>
              <a:rPr lang="en-US" altLang="zh-CN" dirty="0" err="1"/>
              <a:t>dbCAN</a:t>
            </a:r>
            <a:r>
              <a:rPr lang="zh-CN" altLang="en-US" dirty="0"/>
              <a:t> </a:t>
            </a:r>
            <a:r>
              <a:rPr lang="en-US" altLang="zh-CN" dirty="0"/>
              <a:t>(</a:t>
            </a:r>
            <a:r>
              <a:rPr lang="en-US" b="1" dirty="0" err="1"/>
              <a:t>cgc_standard.out</a:t>
            </a:r>
            <a:r>
              <a:rPr lang="en-US" b="1" dirty="0"/>
              <a:t> </a:t>
            </a:r>
            <a:r>
              <a:rPr lang="en-US" altLang="zh-CN" dirty="0"/>
              <a:t>)</a:t>
            </a:r>
            <a:endParaRPr lang="en-US" dirty="0"/>
          </a:p>
          <a:p>
            <a:pPr marL="285750" indent="-285750">
              <a:buFont typeface="Arial" panose="020B0604020202020204" pitchFamily="34" charset="0"/>
              <a:buChar char="•"/>
            </a:pPr>
            <a:r>
              <a:rPr lang="en-US" altLang="zh-CN" dirty="0"/>
              <a:t>Output:</a:t>
            </a:r>
            <a:r>
              <a:rPr lang="en-US" dirty="0"/>
              <a:t> </a:t>
            </a:r>
            <a:r>
              <a:rPr lang="en-US" altLang="zh-CN" dirty="0"/>
              <a:t>non-signature</a:t>
            </a:r>
            <a:r>
              <a:rPr lang="en-US" dirty="0"/>
              <a:t> gene protein sequences (</a:t>
            </a:r>
            <a:r>
              <a:rPr lang="en-US" altLang="zh-CN" b="1" dirty="0"/>
              <a:t>non-</a:t>
            </a:r>
            <a:r>
              <a:rPr lang="en-US" altLang="zh-CN" b="1" dirty="0" err="1"/>
              <a:t>signature</a:t>
            </a:r>
            <a:r>
              <a:rPr lang="en-US" b="1" dirty="0" err="1"/>
              <a:t>.pep</a:t>
            </a:r>
            <a:r>
              <a:rPr lang="en-US" b="1" dirty="0"/>
              <a:t> </a:t>
            </a:r>
            <a:r>
              <a:rPr lang="en-US" dirty="0"/>
              <a:t>)</a:t>
            </a:r>
            <a:endParaRPr lang="en-US" b="1" dirty="0"/>
          </a:p>
        </p:txBody>
      </p:sp>
    </p:spTree>
    <p:extLst>
      <p:ext uri="{BB962C8B-B14F-4D97-AF65-F5344CB8AC3E}">
        <p14:creationId xmlns:p14="http://schemas.microsoft.com/office/powerpoint/2010/main" val="248385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DCC3E-9BA9-DBFB-F858-33AAAEE81A5F}"/>
              </a:ext>
            </a:extLst>
          </p:cNvPr>
          <p:cNvSpPr txBox="1"/>
          <p:nvPr/>
        </p:nvSpPr>
        <p:spPr>
          <a:xfrm>
            <a:off x="794463" y="2217468"/>
            <a:ext cx="5824815"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pfam_paralla_job.sh</a:t>
            </a:r>
          </a:p>
        </p:txBody>
      </p:sp>
      <p:sp>
        <p:nvSpPr>
          <p:cNvPr id="5" name="TextBox 4">
            <a:extLst>
              <a:ext uri="{FF2B5EF4-FFF2-40B4-BE49-F238E27FC236}">
                <a16:creationId xmlns:a16="http://schemas.microsoft.com/office/drawing/2014/main" id="{C1C18A7A-2E21-7ABF-BC4D-0E0314173D63}"/>
              </a:ext>
            </a:extLst>
          </p:cNvPr>
          <p:cNvSpPr txBox="1"/>
          <p:nvPr/>
        </p:nvSpPr>
        <p:spPr>
          <a:xfrm>
            <a:off x="1269951" y="3915585"/>
            <a:ext cx="513084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b="1" dirty="0"/>
              <a:t>non-signature</a:t>
            </a:r>
            <a:r>
              <a:rPr lang="zh-CN" altLang="en-US" b="1" dirty="0"/>
              <a:t> </a:t>
            </a:r>
            <a:r>
              <a:rPr lang="en-US" altLang="zh-CN" dirty="0"/>
              <a:t>protein sequences</a:t>
            </a:r>
            <a:r>
              <a:rPr lang="zh-CN" altLang="en-US" dirty="0"/>
              <a:t> </a:t>
            </a:r>
            <a:endParaRPr lang="en-US" altLang="zh-CN" dirty="0"/>
          </a:p>
          <a:p>
            <a:pPr marL="285750" indent="-285750">
              <a:buFont typeface="Arial" panose="020B0604020202020204" pitchFamily="34" charset="0"/>
              <a:buChar char="•"/>
            </a:pPr>
            <a:r>
              <a:rPr lang="en-US" altLang="zh-CN" dirty="0"/>
              <a:t>Input</a:t>
            </a:r>
            <a:r>
              <a:rPr lang="zh-CN" altLang="en-US" dirty="0"/>
              <a:t> </a:t>
            </a:r>
            <a:r>
              <a:rPr lang="en-US" altLang="zh-CN" dirty="0"/>
              <a:t>2: </a:t>
            </a:r>
            <a:r>
              <a:rPr lang="en-US" altLang="zh-CN" dirty="0" err="1"/>
              <a:t>Pfam</a:t>
            </a:r>
            <a:r>
              <a:rPr lang="en-US" altLang="zh-CN" dirty="0"/>
              <a:t> database.</a:t>
            </a:r>
          </a:p>
          <a:p>
            <a:pPr marL="285750" indent="-285750">
              <a:buFont typeface="Arial" panose="020B0604020202020204" pitchFamily="34" charset="0"/>
              <a:buChar char="•"/>
            </a:pPr>
            <a:r>
              <a:rPr lang="en-US" altLang="zh-CN" dirty="0"/>
              <a:t>Output:</a:t>
            </a:r>
            <a:r>
              <a:rPr lang="zh-CN" altLang="en-US" dirty="0"/>
              <a:t> </a:t>
            </a:r>
            <a:r>
              <a:rPr lang="en-US" altLang="zh-CN" dirty="0"/>
              <a:t>domain annotation</a:t>
            </a:r>
            <a:endParaRPr lang="en-US" altLang="zh-CN" b="1" dirty="0"/>
          </a:p>
        </p:txBody>
      </p:sp>
      <p:sp>
        <p:nvSpPr>
          <p:cNvPr id="6" name="TextBox 5">
            <a:extLst>
              <a:ext uri="{FF2B5EF4-FFF2-40B4-BE49-F238E27FC236}">
                <a16:creationId xmlns:a16="http://schemas.microsoft.com/office/drawing/2014/main" id="{2A32B5F0-8F7A-F115-22A2-B44BBA3CF136}"/>
              </a:ext>
            </a:extLst>
          </p:cNvPr>
          <p:cNvSpPr txBox="1"/>
          <p:nvPr/>
        </p:nvSpPr>
        <p:spPr>
          <a:xfrm>
            <a:off x="794463" y="2978432"/>
            <a:ext cx="1155156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Script Function: Domain annotation of </a:t>
            </a:r>
            <a:r>
              <a:rPr lang="en-US" altLang="zh-CN" sz="2400" dirty="0">
                <a:latin typeface="Arial" panose="020B0604020202020204" pitchFamily="34" charset="0"/>
                <a:cs typeface="Arial" panose="020B0604020202020204" pitchFamily="34" charset="0"/>
              </a:rPr>
              <a:t>non-signature</a:t>
            </a:r>
            <a:r>
              <a:rPr lang="en-US" sz="2400" dirty="0">
                <a:latin typeface="Arial" panose="020B0604020202020204" pitchFamily="34" charset="0"/>
                <a:cs typeface="Arial" panose="020B0604020202020204" pitchFamily="34" charset="0"/>
              </a:rPr>
              <a:t> genes to get possible function </a:t>
            </a:r>
            <a:endParaRPr lang="en-US" dirty="0"/>
          </a:p>
        </p:txBody>
      </p:sp>
    </p:spTree>
    <p:extLst>
      <p:ext uri="{BB962C8B-B14F-4D97-AF65-F5344CB8AC3E}">
        <p14:creationId xmlns:p14="http://schemas.microsoft.com/office/powerpoint/2010/main" val="336700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0EB1E-E4D6-956E-0246-9CB37B556162}"/>
              </a:ext>
            </a:extLst>
          </p:cNvPr>
          <p:cNvSpPr txBox="1"/>
          <p:nvPr/>
        </p:nvSpPr>
        <p:spPr>
          <a:xfrm>
            <a:off x="3358900" y="490193"/>
            <a:ext cx="4980859"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cd-hit.sh</a:t>
            </a:r>
          </a:p>
        </p:txBody>
      </p:sp>
      <p:sp>
        <p:nvSpPr>
          <p:cNvPr id="5" name="TextBox 4">
            <a:extLst>
              <a:ext uri="{FF2B5EF4-FFF2-40B4-BE49-F238E27FC236}">
                <a16:creationId xmlns:a16="http://schemas.microsoft.com/office/drawing/2014/main" id="{9936E772-5C31-1956-93F0-73FFD9053778}"/>
              </a:ext>
            </a:extLst>
          </p:cNvPr>
          <p:cNvSpPr txBox="1"/>
          <p:nvPr/>
        </p:nvSpPr>
        <p:spPr>
          <a:xfrm>
            <a:off x="3054100" y="1661334"/>
            <a:ext cx="7311674" cy="2739211"/>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cd-hit -i .pep -o </a:t>
            </a:r>
            <a:r>
              <a:rPr lang="en-US" altLang="zh-CN" sz="2000" dirty="0">
                <a:latin typeface="Arial" panose="020B0604020202020204" pitchFamily="34" charset="0"/>
                <a:cs typeface="Arial" panose="020B0604020202020204" pitchFamily="34" charset="0"/>
              </a:rPr>
              <a:t>non-signature</a:t>
            </a:r>
            <a:r>
              <a:rPr lang="zh-CN" altLang="en-US" sz="2000" dirty="0">
                <a:latin typeface="Arial" panose="020B0604020202020204" pitchFamily="34" charset="0"/>
                <a:cs typeface="Arial" panose="020B0604020202020204" pitchFamily="34" charset="0"/>
              </a:rPr>
              <a:t>_40.pep -c 0.4 -M 0 -T 32 -n 2</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Input: non-signature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protein sequences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Output: clustered non-signature protein at 40% identity</a:t>
            </a:r>
          </a:p>
          <a:p>
            <a:endParaRPr lang="en-US" altLang="zh-CN" sz="2000" dirty="0">
              <a:latin typeface="Arial" panose="020B0604020202020204" pitchFamily="34" charset="0"/>
              <a:cs typeface="Arial" panose="020B0604020202020204" pitchFamily="34" charset="0"/>
            </a:endParaRPr>
          </a:p>
          <a:p>
            <a:r>
              <a:rPr lang="en-US" altLang="zh-CN" i="1" dirty="0">
                <a:latin typeface="Arial" panose="020B0604020202020204" pitchFamily="34" charset="0"/>
                <a:cs typeface="Arial" panose="020B0604020202020204" pitchFamily="34" charset="0"/>
              </a:rPr>
              <a:t>–c 0.4 : global identity = 0.4</a:t>
            </a:r>
          </a:p>
          <a:p>
            <a:r>
              <a:rPr lang="en-US" altLang="zh-CN" i="1" dirty="0">
                <a:latin typeface="Arial" panose="020B0604020202020204" pitchFamily="34" charset="0"/>
                <a:cs typeface="Arial" panose="020B0604020202020204" pitchFamily="34" charset="0"/>
              </a:rPr>
              <a:t>–M 0: Memory usage  not limited </a:t>
            </a:r>
          </a:p>
          <a:p>
            <a:r>
              <a:rPr lang="en-US" altLang="zh-CN" i="1" dirty="0">
                <a:latin typeface="Arial" panose="020B0604020202020204" pitchFamily="34" charset="0"/>
                <a:cs typeface="Arial" panose="020B0604020202020204" pitchFamily="34" charset="0"/>
              </a:rPr>
              <a:t>–T 32: CPU 32</a:t>
            </a:r>
          </a:p>
          <a:p>
            <a:r>
              <a:rPr lang="en-US" altLang="zh-CN" i="1" dirty="0">
                <a:latin typeface="Arial" panose="020B0604020202020204" pitchFamily="34" charset="0"/>
                <a:cs typeface="Arial" panose="020B0604020202020204" pitchFamily="34" charset="0"/>
              </a:rPr>
              <a:t>-n 2: word size for global identity</a:t>
            </a:r>
            <a:endParaRPr lang="zh-CN" altLang="en-US"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D2D4D4-76B6-786C-510B-60F704073BE3}"/>
              </a:ext>
            </a:extLst>
          </p:cNvPr>
          <p:cNvSpPr txBox="1"/>
          <p:nvPr/>
        </p:nvSpPr>
        <p:spPr>
          <a:xfrm>
            <a:off x="429210" y="2211656"/>
            <a:ext cx="2092048" cy="461665"/>
          </a:xfrm>
          <a:prstGeom prst="rect">
            <a:avLst/>
          </a:prstGeom>
          <a:noFill/>
        </p:spPr>
        <p:txBody>
          <a:bodyPr wrap="none" rtlCol="0">
            <a:spAutoFit/>
          </a:bodyPr>
          <a:lstStyle/>
          <a:p>
            <a:r>
              <a:rPr lang="en-US" altLang="zh-CN" sz="2400" dirty="0"/>
              <a:t>Part1 Function:</a:t>
            </a:r>
            <a:endParaRPr lang="zh-CN" altLang="en-US" sz="2400" dirty="0"/>
          </a:p>
        </p:txBody>
      </p:sp>
      <p:sp>
        <p:nvSpPr>
          <p:cNvPr id="9" name="TextBox 8">
            <a:extLst>
              <a:ext uri="{FF2B5EF4-FFF2-40B4-BE49-F238E27FC236}">
                <a16:creationId xmlns:a16="http://schemas.microsoft.com/office/drawing/2014/main" id="{2F2CC696-66CC-4B06-0749-CE11B87F9F7F}"/>
              </a:ext>
            </a:extLst>
          </p:cNvPr>
          <p:cNvSpPr txBox="1"/>
          <p:nvPr/>
        </p:nvSpPr>
        <p:spPr>
          <a:xfrm>
            <a:off x="429210" y="5017689"/>
            <a:ext cx="2092048" cy="461665"/>
          </a:xfrm>
          <a:prstGeom prst="rect">
            <a:avLst/>
          </a:prstGeom>
          <a:noFill/>
        </p:spPr>
        <p:txBody>
          <a:bodyPr wrap="none" rtlCol="0">
            <a:spAutoFit/>
          </a:bodyPr>
          <a:lstStyle/>
          <a:p>
            <a:r>
              <a:rPr lang="en-US" altLang="zh-CN" sz="2400" dirty="0"/>
              <a:t>Part2 Function:</a:t>
            </a:r>
            <a:endParaRPr lang="zh-CN" altLang="en-US" sz="2400" dirty="0"/>
          </a:p>
        </p:txBody>
      </p:sp>
      <p:sp>
        <p:nvSpPr>
          <p:cNvPr id="10" name="TextBox 9">
            <a:extLst>
              <a:ext uri="{FF2B5EF4-FFF2-40B4-BE49-F238E27FC236}">
                <a16:creationId xmlns:a16="http://schemas.microsoft.com/office/drawing/2014/main" id="{E4777C5E-AC73-562B-C48E-63F12F9C6019}"/>
              </a:ext>
            </a:extLst>
          </p:cNvPr>
          <p:cNvSpPr txBox="1"/>
          <p:nvPr/>
        </p:nvSpPr>
        <p:spPr>
          <a:xfrm>
            <a:off x="3054100" y="5048466"/>
            <a:ext cx="6046545"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Annotate the non-signature gene clusters with </a:t>
            </a:r>
            <a:r>
              <a:rPr lang="en-US" altLang="zh-CN" sz="2000" dirty="0" err="1">
                <a:latin typeface="Arial" panose="020B0604020202020204" pitchFamily="34" charset="0"/>
                <a:cs typeface="Arial" panose="020B0604020202020204" pitchFamily="34" charset="0"/>
              </a:rPr>
              <a:t>pfam</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504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62660-C0A9-6C48-8CBD-03135E9C47B4}"/>
              </a:ext>
            </a:extLst>
          </p:cNvPr>
          <p:cNvSpPr/>
          <p:nvPr/>
        </p:nvSpPr>
        <p:spPr>
          <a:xfrm>
            <a:off x="1098596" y="3035068"/>
            <a:ext cx="9841157" cy="923330"/>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Pipeline of Substrate Prediction</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8253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71344" y="1309534"/>
            <a:ext cx="6681018"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Prepare_CGC_seq.sh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590800" y="3295334"/>
            <a:ext cx="6089296"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b="1" dirty="0" err="1"/>
              <a:t>uniInput</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err="1"/>
              <a:t>fasta</a:t>
            </a:r>
            <a:r>
              <a:rPr lang="zh-CN" altLang="en-US" sz="2000" dirty="0"/>
              <a:t> </a:t>
            </a:r>
            <a:r>
              <a:rPr lang="en-US" altLang="zh-CN" sz="2000" dirty="0"/>
              <a:t>sequence</a:t>
            </a:r>
            <a:r>
              <a:rPr lang="zh-CN" altLang="en-US" sz="2000" dirty="0"/>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a:t>
            </a:r>
            <a:r>
              <a:rPr lang="zh-CN" altLang="en-US" sz="2000" dirty="0"/>
              <a:t> </a:t>
            </a:r>
            <a:r>
              <a:rPr lang="en-US" sz="2000" b="1" dirty="0" err="1"/>
              <a:t>cgc_standard.out</a:t>
            </a:r>
            <a:r>
              <a:rPr lang="en-US" altLang="zh-CN" sz="2000" dirty="0"/>
              <a:t>,</a:t>
            </a:r>
            <a:r>
              <a:rPr lang="zh-CN" altLang="en-US" sz="2000" dirty="0"/>
              <a:t> </a:t>
            </a:r>
            <a:r>
              <a:rPr lang="en-US" altLang="zh-CN" sz="2000" dirty="0"/>
              <a:t>CGCs</a:t>
            </a:r>
            <a:r>
              <a:rPr lang="zh-CN" altLang="en-US" sz="2000" dirty="0"/>
              <a:t> </a:t>
            </a:r>
            <a:r>
              <a:rPr lang="en-US" altLang="zh-CN" sz="2000" dirty="0"/>
              <a:t>predicted by </a:t>
            </a:r>
            <a:r>
              <a:rPr lang="en-US" altLang="zh-CN" sz="2000" dirty="0" err="1"/>
              <a:t>dbCAN</a:t>
            </a:r>
            <a:r>
              <a:rPr lang="zh-CN" altLang="en-US" sz="2000" dirty="0"/>
              <a:t> </a:t>
            </a:r>
            <a:endParaRPr lang="en-US" sz="2000" dirty="0"/>
          </a:p>
          <a:p>
            <a:pPr marL="342900" indent="-342900">
              <a:buFont typeface="Arial" panose="020B0604020202020204" pitchFamily="34" charset="0"/>
              <a:buChar char="•"/>
            </a:pPr>
            <a:r>
              <a:rPr lang="en-US" altLang="zh-CN" sz="2000" dirty="0"/>
              <a:t>Output:</a:t>
            </a:r>
            <a:r>
              <a:rPr lang="zh-CN" altLang="en-US" sz="2000" dirty="0"/>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sz="2000" b="1" dirty="0"/>
          </a:p>
        </p:txBody>
      </p:sp>
      <p:sp>
        <p:nvSpPr>
          <p:cNvPr id="5" name="TextBox 4">
            <a:extLst>
              <a:ext uri="{FF2B5EF4-FFF2-40B4-BE49-F238E27FC236}">
                <a16:creationId xmlns:a16="http://schemas.microsoft.com/office/drawing/2014/main" id="{3F27EF24-4E3C-9A73-3676-C7ED734A7BBC}"/>
              </a:ext>
            </a:extLst>
          </p:cNvPr>
          <p:cNvSpPr txBox="1"/>
          <p:nvPr/>
        </p:nvSpPr>
        <p:spPr>
          <a:xfrm>
            <a:off x="2371344" y="2342355"/>
            <a:ext cx="866912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CGC 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 </a:t>
            </a:r>
          </a:p>
        </p:txBody>
      </p:sp>
    </p:spTree>
    <p:extLst>
      <p:ext uri="{BB962C8B-B14F-4D97-AF65-F5344CB8AC3E}">
        <p14:creationId xmlns:p14="http://schemas.microsoft.com/office/powerpoint/2010/main" val="6626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176272" y="1369339"/>
            <a:ext cx="5606570"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blastp.sh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679759" y="3632548"/>
            <a:ext cx="7304051"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a:t>
            </a:r>
            <a:r>
              <a:rPr lang="en-US" altLang="zh-CN" sz="2000" dirty="0" err="1"/>
              <a:t>dbCAN</a:t>
            </a:r>
            <a:r>
              <a:rPr lang="en-US" altLang="zh-CN" sz="2000" dirty="0"/>
              <a:t>-PUL database, download from </a:t>
            </a:r>
            <a:r>
              <a:rPr lang="en-US" altLang="zh-CN" sz="2000" dirty="0" err="1"/>
              <a:t>dbCAN</a:t>
            </a:r>
            <a:r>
              <a:rPr lang="en-US" altLang="zh-CN" sz="2000" dirty="0"/>
              <a:t>-PUL server</a:t>
            </a:r>
            <a:endParaRPr lang="en-US" altLang="zh-CN" sz="2000" b="1" dirty="0"/>
          </a:p>
          <a:p>
            <a:pPr marL="342900" indent="-342900">
              <a:buFont typeface="Arial" panose="020B0604020202020204" pitchFamily="34" charset="0"/>
              <a:buChar char="•"/>
            </a:pPr>
            <a:r>
              <a:rPr lang="en-US" sz="2000" dirty="0"/>
              <a:t>Output: homologous hits</a:t>
            </a:r>
          </a:p>
        </p:txBody>
      </p:sp>
      <p:sp>
        <p:nvSpPr>
          <p:cNvPr id="5" name="TextBox 4">
            <a:extLst>
              <a:ext uri="{FF2B5EF4-FFF2-40B4-BE49-F238E27FC236}">
                <a16:creationId xmlns:a16="http://schemas.microsoft.com/office/drawing/2014/main" id="{3F27EF24-4E3C-9A73-3676-C7ED734A7BBC}"/>
              </a:ext>
            </a:extLst>
          </p:cNvPr>
          <p:cNvSpPr txBox="1"/>
          <p:nvPr/>
        </p:nvSpPr>
        <p:spPr>
          <a:xfrm>
            <a:off x="2176272" y="2347055"/>
            <a:ext cx="9461219"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CGC database search against with PUL database to find homologous </a:t>
            </a:r>
          </a:p>
        </p:txBody>
      </p:sp>
    </p:spTree>
    <p:extLst>
      <p:ext uri="{BB962C8B-B14F-4D97-AF65-F5344CB8AC3E}">
        <p14:creationId xmlns:p14="http://schemas.microsoft.com/office/powerpoint/2010/main" val="397382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34170" y="411410"/>
            <a:ext cx="4945284"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substrate.sh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971461" y="2130110"/>
            <a:ext cx="6590587"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err="1"/>
              <a:t>blastp</a:t>
            </a:r>
            <a:r>
              <a:rPr lang="en-US" altLang="zh-CN" sz="2000" dirty="0"/>
              <a:t> outputs (</a:t>
            </a:r>
            <a:r>
              <a:rPr lang="en-US" altLang="zh-CN" sz="2000" dirty="0" err="1">
                <a:latin typeface="Arial" panose="020B0604020202020204" pitchFamily="34" charset="0"/>
                <a:cs typeface="Arial" panose="020B0604020202020204" pitchFamily="34" charset="0"/>
              </a:rPr>
              <a:t>Bacteroides.CGC.PUL.blastp</a:t>
            </a:r>
            <a:r>
              <a:rPr lang="en-US" altLang="zh-CN"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CGC predictions (</a:t>
            </a:r>
            <a:r>
              <a:rPr lang="en-US" altLang="zh-CN" sz="2000" dirty="0" err="1">
                <a:latin typeface="Arial" panose="020B0604020202020204" pitchFamily="34" charset="0"/>
                <a:cs typeface="Arial" panose="020B0604020202020204" pitchFamily="34" charset="0"/>
              </a:rPr>
              <a:t>cgc_standard.out</a:t>
            </a:r>
            <a:r>
              <a:rPr lang="en-US" altLang="zh-CN" sz="2000" dirty="0">
                <a:latin typeface="Arial" panose="020B0604020202020204" pitchFamily="34" charset="0"/>
                <a:cs typeface="Arial" panose="020B0604020202020204" pitchFamily="34" charset="0"/>
              </a:rPr>
              <a:t>)</a:t>
            </a:r>
            <a:endParaRPr lang="en-US" altLang="zh-CN" sz="2000" dirty="0"/>
          </a:p>
          <a:p>
            <a:pPr marL="342900" indent="-342900">
              <a:buFont typeface="Arial" panose="020B0604020202020204" pitchFamily="34" charset="0"/>
              <a:buChar char="•"/>
            </a:pPr>
            <a:r>
              <a:rPr lang="en-US" altLang="zh-CN" sz="2000" dirty="0"/>
              <a:t>Input 3: </a:t>
            </a:r>
            <a:r>
              <a:rPr lang="en-US" altLang="zh-CN" sz="2000" b="1" dirty="0"/>
              <a:t>dbCAN-PUL.xlsx </a:t>
            </a:r>
          </a:p>
          <a:p>
            <a:pPr marL="342900" indent="-342900">
              <a:buFont typeface="Arial" panose="020B0604020202020204" pitchFamily="34" charset="0"/>
              <a:buChar char="•"/>
            </a:pPr>
            <a:r>
              <a:rPr lang="en-US" sz="2000" dirty="0"/>
              <a:t>Output: CGC with substrate</a:t>
            </a:r>
          </a:p>
        </p:txBody>
      </p:sp>
      <p:sp>
        <p:nvSpPr>
          <p:cNvPr id="5" name="TextBox 4">
            <a:extLst>
              <a:ext uri="{FF2B5EF4-FFF2-40B4-BE49-F238E27FC236}">
                <a16:creationId xmlns:a16="http://schemas.microsoft.com/office/drawing/2014/main" id="{3F27EF24-4E3C-9A73-3676-C7ED734A7BBC}"/>
              </a:ext>
            </a:extLst>
          </p:cNvPr>
          <p:cNvSpPr txBox="1"/>
          <p:nvPr/>
        </p:nvSpPr>
        <p:spPr>
          <a:xfrm>
            <a:off x="2334170" y="1044832"/>
            <a:ext cx="904274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Deal with </a:t>
            </a:r>
            <a:r>
              <a:rPr lang="en-US" altLang="zh-CN" sz="2400" dirty="0" err="1">
                <a:latin typeface="Arial" panose="020B0604020202020204" pitchFamily="34" charset="0"/>
                <a:cs typeface="Arial" panose="020B0604020202020204" pitchFamily="34" charset="0"/>
              </a:rPr>
              <a:t>blastp</a:t>
            </a:r>
            <a:r>
              <a:rPr lang="en-US" altLang="zh-CN" sz="2400" dirty="0">
                <a:latin typeface="Arial" panose="020B0604020202020204" pitchFamily="34" charset="0"/>
                <a:cs typeface="Arial" panose="020B0604020202020204" pitchFamily="34" charset="0"/>
              </a:rPr>
              <a:t> result to infer potential substrate</a:t>
            </a:r>
          </a:p>
        </p:txBody>
      </p:sp>
      <p:pic>
        <p:nvPicPr>
          <p:cNvPr id="2" name="Picture 1">
            <a:extLst>
              <a:ext uri="{FF2B5EF4-FFF2-40B4-BE49-F238E27FC236}">
                <a16:creationId xmlns:a16="http://schemas.microsoft.com/office/drawing/2014/main" id="{BAE37597-EAFD-5E43-AA82-35194568B8A6}"/>
              </a:ext>
            </a:extLst>
          </p:cNvPr>
          <p:cNvPicPr>
            <a:picLocks noChangeAspect="1"/>
          </p:cNvPicPr>
          <p:nvPr/>
        </p:nvPicPr>
        <p:blipFill>
          <a:blip r:embed="rId2"/>
          <a:stretch>
            <a:fillRect/>
          </a:stretch>
        </p:blipFill>
        <p:spPr>
          <a:xfrm>
            <a:off x="685800" y="3453549"/>
            <a:ext cx="10820400" cy="2781300"/>
          </a:xfrm>
          <a:prstGeom prst="rect">
            <a:avLst/>
          </a:prstGeom>
        </p:spPr>
      </p:pic>
    </p:spTree>
    <p:extLst>
      <p:ext uri="{BB962C8B-B14F-4D97-AF65-F5344CB8AC3E}">
        <p14:creationId xmlns:p14="http://schemas.microsoft.com/office/powerpoint/2010/main" val="2338205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49C-0688-C64F-AE37-FE8056E0D281}"/>
              </a:ext>
            </a:extLst>
          </p:cNvPr>
          <p:cNvSpPr>
            <a:spLocks noGrp="1"/>
          </p:cNvSpPr>
          <p:nvPr>
            <p:ph type="title"/>
          </p:nvPr>
        </p:nvSpPr>
        <p:spPr>
          <a:xfrm>
            <a:off x="76200" y="234398"/>
            <a:ext cx="6977743" cy="1325563"/>
          </a:xfrm>
        </p:spPr>
        <p:txBody>
          <a:bodyPr/>
          <a:lstStyle/>
          <a:p>
            <a:pPr marL="571500" indent="-571500">
              <a:buFont typeface="Wingdings" pitchFamily="2" charset="2"/>
              <a:buChar char="v"/>
            </a:pPr>
            <a:r>
              <a:rPr lang="en-US" dirty="0" err="1"/>
              <a:t>Pfam</a:t>
            </a:r>
            <a:r>
              <a:rPr lang="en-US" dirty="0"/>
              <a:t> annotation for non-signature genes (</a:t>
            </a:r>
            <a:r>
              <a:rPr lang="en-US" dirty="0" err="1"/>
              <a:t>nSGs</a:t>
            </a:r>
            <a:r>
              <a:rPr lang="en-US" dirty="0"/>
              <a:t>)</a:t>
            </a:r>
          </a:p>
        </p:txBody>
      </p:sp>
      <p:pic>
        <p:nvPicPr>
          <p:cNvPr id="4" name="Picture 3">
            <a:extLst>
              <a:ext uri="{FF2B5EF4-FFF2-40B4-BE49-F238E27FC236}">
                <a16:creationId xmlns:a16="http://schemas.microsoft.com/office/drawing/2014/main" id="{544B36C9-2AC6-A84E-A378-B55D91C0D6A0}"/>
              </a:ext>
            </a:extLst>
          </p:cNvPr>
          <p:cNvPicPr>
            <a:picLocks noChangeAspect="1"/>
          </p:cNvPicPr>
          <p:nvPr/>
        </p:nvPicPr>
        <p:blipFill>
          <a:blip r:embed="rId2"/>
          <a:stretch>
            <a:fillRect/>
          </a:stretch>
        </p:blipFill>
        <p:spPr>
          <a:xfrm>
            <a:off x="6858000" y="0"/>
            <a:ext cx="5334000" cy="6858000"/>
          </a:xfrm>
          <a:prstGeom prst="rect">
            <a:avLst/>
          </a:prstGeom>
        </p:spPr>
      </p:pic>
      <p:sp>
        <p:nvSpPr>
          <p:cNvPr id="6" name="Content Placeholder 2">
            <a:extLst>
              <a:ext uri="{FF2B5EF4-FFF2-40B4-BE49-F238E27FC236}">
                <a16:creationId xmlns:a16="http://schemas.microsoft.com/office/drawing/2014/main" id="{AC7F282E-67C0-2B4F-908C-93A3728AEF4A}"/>
              </a:ext>
            </a:extLst>
          </p:cNvPr>
          <p:cNvSpPr>
            <a:spLocks noGrp="1"/>
          </p:cNvSpPr>
          <p:nvPr>
            <p:ph idx="1"/>
          </p:nvPr>
        </p:nvSpPr>
        <p:spPr>
          <a:xfrm>
            <a:off x="742675" y="2162690"/>
            <a:ext cx="5644792" cy="3519653"/>
          </a:xfrm>
        </p:spPr>
        <p:txBody>
          <a:bodyPr>
            <a:normAutofit/>
          </a:bodyPr>
          <a:lstStyle/>
          <a:p>
            <a:r>
              <a:rPr lang="en-US" dirty="0"/>
              <a:t>Two </a:t>
            </a:r>
            <a:r>
              <a:rPr lang="en-US" dirty="0" err="1"/>
              <a:t>Pfam</a:t>
            </a:r>
            <a:r>
              <a:rPr lang="en-US" dirty="0"/>
              <a:t> families (PF07980.14 and PF14322) can be found in 44/45 genomes </a:t>
            </a:r>
            <a:r>
              <a:rPr lang="en-US" dirty="0">
                <a:sym typeface="Wingdings" pitchFamily="2" charset="2"/>
              </a:rPr>
              <a:t> </a:t>
            </a:r>
            <a:r>
              <a:rPr lang="en-US" dirty="0"/>
              <a:t>only absent in </a:t>
            </a:r>
            <a:r>
              <a:rPr lang="en-US" i="1" dirty="0" err="1"/>
              <a:t>Bacteroides_F</a:t>
            </a:r>
            <a:r>
              <a:rPr lang="en-US" i="1" dirty="0"/>
              <a:t> </a:t>
            </a:r>
            <a:r>
              <a:rPr lang="en-US" i="1" dirty="0" err="1"/>
              <a:t>pectinophilus</a:t>
            </a:r>
            <a:r>
              <a:rPr lang="en-US" dirty="0"/>
              <a:t>.</a:t>
            </a:r>
          </a:p>
          <a:p>
            <a:endParaRPr lang="en-US" dirty="0"/>
          </a:p>
          <a:p>
            <a:r>
              <a:rPr lang="en-US" dirty="0"/>
              <a:t>A total of 25 </a:t>
            </a:r>
            <a:r>
              <a:rPr lang="en-US" dirty="0" err="1"/>
              <a:t>Pfam</a:t>
            </a:r>
            <a:r>
              <a:rPr lang="en-US" dirty="0"/>
              <a:t> families can be found in &gt; 30 genomes.</a:t>
            </a:r>
          </a:p>
          <a:p>
            <a:endParaRPr lang="en-US" dirty="0"/>
          </a:p>
        </p:txBody>
      </p:sp>
      <p:sp>
        <p:nvSpPr>
          <p:cNvPr id="7" name="Rectangle 6">
            <a:extLst>
              <a:ext uri="{FF2B5EF4-FFF2-40B4-BE49-F238E27FC236}">
                <a16:creationId xmlns:a16="http://schemas.microsoft.com/office/drawing/2014/main" id="{5158BE49-7445-C543-B3AF-E0004CB2C2A3}"/>
              </a:ext>
            </a:extLst>
          </p:cNvPr>
          <p:cNvSpPr/>
          <p:nvPr/>
        </p:nvSpPr>
        <p:spPr>
          <a:xfrm>
            <a:off x="10297887" y="234397"/>
            <a:ext cx="261256" cy="64494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44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9DF4C-A479-E847-AB49-375DB42C4943}"/>
              </a:ext>
            </a:extLst>
          </p:cNvPr>
          <p:cNvSpPr>
            <a:spLocks noGrp="1"/>
          </p:cNvSpPr>
          <p:nvPr>
            <p:ph idx="1"/>
          </p:nvPr>
        </p:nvSpPr>
        <p:spPr>
          <a:xfrm>
            <a:off x="413657" y="2239282"/>
            <a:ext cx="5682343" cy="4351338"/>
          </a:xfrm>
        </p:spPr>
        <p:txBody>
          <a:bodyPr/>
          <a:lstStyle/>
          <a:p>
            <a:r>
              <a:rPr lang="en-US" dirty="0"/>
              <a:t>The </a:t>
            </a:r>
            <a:r>
              <a:rPr lang="en-US" dirty="0" err="1"/>
              <a:t>nSGs</a:t>
            </a:r>
            <a:r>
              <a:rPr lang="en-US" dirty="0"/>
              <a:t> were clustered into protein clusters.</a:t>
            </a:r>
          </a:p>
          <a:p>
            <a:endParaRPr lang="en-US" dirty="0"/>
          </a:p>
          <a:p>
            <a:r>
              <a:rPr lang="en-US" dirty="0"/>
              <a:t>Some protein clusters without </a:t>
            </a:r>
            <a:r>
              <a:rPr lang="en-US" dirty="0" err="1"/>
              <a:t>Pfam</a:t>
            </a:r>
            <a:r>
              <a:rPr lang="en-US" dirty="0"/>
              <a:t> annotation were found in &gt; 10 genomes, which might be conserved </a:t>
            </a:r>
            <a:r>
              <a:rPr lang="en-US" dirty="0" err="1"/>
              <a:t>nSGs</a:t>
            </a:r>
            <a:r>
              <a:rPr lang="en-US" dirty="0"/>
              <a:t> in Bacteroides genus.</a:t>
            </a:r>
          </a:p>
        </p:txBody>
      </p:sp>
      <p:sp>
        <p:nvSpPr>
          <p:cNvPr id="4" name="Title 1">
            <a:extLst>
              <a:ext uri="{FF2B5EF4-FFF2-40B4-BE49-F238E27FC236}">
                <a16:creationId xmlns:a16="http://schemas.microsoft.com/office/drawing/2014/main" id="{48C93C37-F59D-3B4B-9139-2C8F56150B09}"/>
              </a:ext>
            </a:extLst>
          </p:cNvPr>
          <p:cNvSpPr>
            <a:spLocks noGrp="1"/>
          </p:cNvSpPr>
          <p:nvPr>
            <p:ph type="title"/>
          </p:nvPr>
        </p:nvSpPr>
        <p:spPr>
          <a:xfrm>
            <a:off x="108857" y="365027"/>
            <a:ext cx="5878287" cy="1325563"/>
          </a:xfrm>
        </p:spPr>
        <p:txBody>
          <a:bodyPr>
            <a:normAutofit fontScale="90000"/>
          </a:bodyPr>
          <a:lstStyle/>
          <a:p>
            <a:pPr marL="571500" indent="-571500">
              <a:buFont typeface="Wingdings" pitchFamily="2" charset="2"/>
              <a:buChar char="v"/>
            </a:pPr>
            <a:r>
              <a:rPr lang="en-US" dirty="0" err="1"/>
              <a:t>Pfam</a:t>
            </a:r>
            <a:r>
              <a:rPr lang="en-US" dirty="0"/>
              <a:t> unannotated protein clusters for </a:t>
            </a:r>
            <a:r>
              <a:rPr lang="en-US" dirty="0" err="1"/>
              <a:t>nSGs</a:t>
            </a:r>
            <a:endParaRPr lang="en-US" dirty="0"/>
          </a:p>
        </p:txBody>
      </p:sp>
      <p:pic>
        <p:nvPicPr>
          <p:cNvPr id="5" name="Picture 4">
            <a:extLst>
              <a:ext uri="{FF2B5EF4-FFF2-40B4-BE49-F238E27FC236}">
                <a16:creationId xmlns:a16="http://schemas.microsoft.com/office/drawing/2014/main" id="{84B5191C-D0DD-0245-8E71-311684606027}"/>
              </a:ext>
            </a:extLst>
          </p:cNvPr>
          <p:cNvPicPr>
            <a:picLocks noChangeAspect="1"/>
          </p:cNvPicPr>
          <p:nvPr/>
        </p:nvPicPr>
        <p:blipFill>
          <a:blip r:embed="rId2"/>
          <a:stretch>
            <a:fillRect/>
          </a:stretch>
        </p:blipFill>
        <p:spPr>
          <a:xfrm>
            <a:off x="6313714" y="0"/>
            <a:ext cx="5878286" cy="6858000"/>
          </a:xfrm>
          <a:prstGeom prst="rect">
            <a:avLst/>
          </a:prstGeom>
        </p:spPr>
      </p:pic>
    </p:spTree>
    <p:extLst>
      <p:ext uri="{BB962C8B-B14F-4D97-AF65-F5344CB8AC3E}">
        <p14:creationId xmlns:p14="http://schemas.microsoft.com/office/powerpoint/2010/main" val="471782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28608-8733-4C01-9F88-8E7968D96F7B}"/>
              </a:ext>
            </a:extLst>
          </p:cNvPr>
          <p:cNvSpPr txBox="1"/>
          <p:nvPr/>
        </p:nvSpPr>
        <p:spPr>
          <a:xfrm>
            <a:off x="565825" y="201848"/>
            <a:ext cx="10912813"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CGC synteny plot with conserved </a:t>
            </a:r>
            <a:r>
              <a:rPr lang="en-US" sz="2800" dirty="0" err="1"/>
              <a:t>nSG</a:t>
            </a:r>
            <a:r>
              <a:rPr lang="en-US" sz="2800" dirty="0"/>
              <a:t> family highlighted </a:t>
            </a:r>
          </a:p>
        </p:txBody>
      </p:sp>
      <p:pic>
        <p:nvPicPr>
          <p:cNvPr id="8" name="Picture 7">
            <a:extLst>
              <a:ext uri="{FF2B5EF4-FFF2-40B4-BE49-F238E27FC236}">
                <a16:creationId xmlns:a16="http://schemas.microsoft.com/office/drawing/2014/main" id="{9B9B2A09-F7C3-5BE6-DADB-8D510DBAE3FA}"/>
              </a:ext>
            </a:extLst>
          </p:cNvPr>
          <p:cNvPicPr>
            <a:picLocks noChangeAspect="1"/>
          </p:cNvPicPr>
          <p:nvPr/>
        </p:nvPicPr>
        <p:blipFill rotWithShape="1">
          <a:blip r:embed="rId2"/>
          <a:srcRect t="281"/>
          <a:stretch/>
        </p:blipFill>
        <p:spPr>
          <a:xfrm>
            <a:off x="4429954" y="846306"/>
            <a:ext cx="7505884" cy="5719863"/>
          </a:xfrm>
          <a:prstGeom prst="rect">
            <a:avLst/>
          </a:prstGeom>
        </p:spPr>
      </p:pic>
      <p:sp>
        <p:nvSpPr>
          <p:cNvPr id="9" name="TextBox 8">
            <a:extLst>
              <a:ext uri="{FF2B5EF4-FFF2-40B4-BE49-F238E27FC236}">
                <a16:creationId xmlns:a16="http://schemas.microsoft.com/office/drawing/2014/main" id="{3C79A7AD-CBCC-CB78-7E01-30A4F67EB1AC}"/>
              </a:ext>
            </a:extLst>
          </p:cNvPr>
          <p:cNvSpPr txBox="1"/>
          <p:nvPr/>
        </p:nvSpPr>
        <p:spPr>
          <a:xfrm>
            <a:off x="493479" y="5272261"/>
            <a:ext cx="3862935" cy="400110"/>
          </a:xfrm>
          <a:prstGeom prst="rect">
            <a:avLst/>
          </a:prstGeom>
          <a:noFill/>
        </p:spPr>
        <p:txBody>
          <a:bodyPr wrap="square">
            <a:spAutoFit/>
          </a:bodyPr>
          <a:lstStyle/>
          <a:p>
            <a:pPr marL="285750" indent="-285750">
              <a:buFontTx/>
              <a:buChar char="-"/>
            </a:pPr>
            <a:r>
              <a:rPr lang="en-US" sz="2000" dirty="0"/>
              <a:t>Haven’t ordered by phylogeny</a:t>
            </a:r>
          </a:p>
        </p:txBody>
      </p:sp>
      <p:sp>
        <p:nvSpPr>
          <p:cNvPr id="12" name="TextBox 11">
            <a:extLst>
              <a:ext uri="{FF2B5EF4-FFF2-40B4-BE49-F238E27FC236}">
                <a16:creationId xmlns:a16="http://schemas.microsoft.com/office/drawing/2014/main" id="{15331887-56F2-AA6A-9003-7D62FD9BD7E2}"/>
              </a:ext>
            </a:extLst>
          </p:cNvPr>
          <p:cNvSpPr txBox="1"/>
          <p:nvPr/>
        </p:nvSpPr>
        <p:spPr>
          <a:xfrm>
            <a:off x="419939" y="1456276"/>
            <a:ext cx="4591455" cy="707886"/>
          </a:xfrm>
          <a:prstGeom prst="rect">
            <a:avLst/>
          </a:prstGeom>
          <a:noFill/>
        </p:spPr>
        <p:txBody>
          <a:bodyPr wrap="square">
            <a:spAutoFit/>
          </a:bodyPr>
          <a:lstStyle/>
          <a:p>
            <a:pPr marL="285750" indent="-285750">
              <a:buFontTx/>
              <a:buChar char="-"/>
            </a:pPr>
            <a:r>
              <a:rPr lang="en-US" sz="2000" dirty="0"/>
              <a:t>The proportion of genes in CGC (cgc_synteny.pdf</a:t>
            </a:r>
            <a:r>
              <a:rPr lang="sv-SE" sz="2000" dirty="0"/>
              <a:t>)</a:t>
            </a:r>
            <a:endParaRPr lang="en-US" sz="2000" dirty="0"/>
          </a:p>
        </p:txBody>
      </p:sp>
      <p:sp>
        <p:nvSpPr>
          <p:cNvPr id="13" name="TextBox 12">
            <a:extLst>
              <a:ext uri="{FF2B5EF4-FFF2-40B4-BE49-F238E27FC236}">
                <a16:creationId xmlns:a16="http://schemas.microsoft.com/office/drawing/2014/main" id="{BDE0851D-56F8-E066-B415-1F223BA1E0BA}"/>
              </a:ext>
            </a:extLst>
          </p:cNvPr>
          <p:cNvSpPr txBox="1"/>
          <p:nvPr/>
        </p:nvSpPr>
        <p:spPr>
          <a:xfrm>
            <a:off x="460499" y="2608761"/>
            <a:ext cx="3862935" cy="1015663"/>
          </a:xfrm>
          <a:prstGeom prst="rect">
            <a:avLst/>
          </a:prstGeom>
          <a:noFill/>
        </p:spPr>
        <p:txBody>
          <a:bodyPr wrap="square">
            <a:spAutoFit/>
          </a:bodyPr>
          <a:lstStyle/>
          <a:p>
            <a:pPr marL="285750" indent="-285750">
              <a:buFontTx/>
              <a:buChar char="-"/>
            </a:pPr>
            <a:r>
              <a:rPr lang="en-US" sz="2000" dirty="0"/>
              <a:t>Null gene DUF4861 without </a:t>
            </a:r>
            <a:r>
              <a:rPr lang="en-US" sz="2000" dirty="0" err="1"/>
              <a:t>pfam</a:t>
            </a:r>
            <a:r>
              <a:rPr lang="en-US" sz="2000" dirty="0"/>
              <a:t> function annotated is conserved in 21 of 45 genomes</a:t>
            </a:r>
          </a:p>
        </p:txBody>
      </p:sp>
      <p:sp>
        <p:nvSpPr>
          <p:cNvPr id="14" name="TextBox 13">
            <a:extLst>
              <a:ext uri="{FF2B5EF4-FFF2-40B4-BE49-F238E27FC236}">
                <a16:creationId xmlns:a16="http://schemas.microsoft.com/office/drawing/2014/main" id="{BF219D2A-7680-D8FA-874A-485BA61167BA}"/>
              </a:ext>
            </a:extLst>
          </p:cNvPr>
          <p:cNvSpPr txBox="1"/>
          <p:nvPr/>
        </p:nvSpPr>
        <p:spPr>
          <a:xfrm>
            <a:off x="460499" y="3832606"/>
            <a:ext cx="3862935" cy="1015663"/>
          </a:xfrm>
          <a:prstGeom prst="rect">
            <a:avLst/>
          </a:prstGeom>
          <a:noFill/>
        </p:spPr>
        <p:txBody>
          <a:bodyPr wrap="square">
            <a:spAutoFit/>
          </a:bodyPr>
          <a:lstStyle/>
          <a:p>
            <a:pPr marL="285750" indent="-285750">
              <a:buFontTx/>
              <a:buChar char="-"/>
            </a:pPr>
            <a:r>
              <a:rPr lang="en-US" sz="2000" dirty="0"/>
              <a:t>CGC containing DUF4861 is also conserved across genomes, with GH43_10 and GH28  </a:t>
            </a:r>
          </a:p>
        </p:txBody>
      </p:sp>
    </p:spTree>
    <p:extLst>
      <p:ext uri="{BB962C8B-B14F-4D97-AF65-F5344CB8AC3E}">
        <p14:creationId xmlns:p14="http://schemas.microsoft.com/office/powerpoint/2010/main" val="3535234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1D6F638B-E167-494C-8535-83FA1BB01FB1}"/>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5</a:t>
            </a:r>
          </a:p>
        </p:txBody>
      </p:sp>
      <p:sp>
        <p:nvSpPr>
          <p:cNvPr id="13" name="Rectangle 12">
            <a:extLst>
              <a:ext uri="{FF2B5EF4-FFF2-40B4-BE49-F238E27FC236}">
                <a16:creationId xmlns:a16="http://schemas.microsoft.com/office/drawing/2014/main" id="{1CCB7CD8-95D7-EA44-AEF0-EFE1496741A7}"/>
              </a:ext>
            </a:extLst>
          </p:cNvPr>
          <p:cNvSpPr/>
          <p:nvPr/>
        </p:nvSpPr>
        <p:spPr>
          <a:xfrm>
            <a:off x="1388125" y="3105835"/>
            <a:ext cx="9891311" cy="1107996"/>
          </a:xfrm>
          <a:prstGeom prst="rect">
            <a:avLst/>
          </a:prstGeom>
        </p:spPr>
        <p:txBody>
          <a:bodyPr wrap="square">
            <a:spAutoFit/>
          </a:bodyPr>
          <a:lstStyle/>
          <a:p>
            <a:pPr algn="ctr"/>
            <a:r>
              <a:rPr lang="en-US" sz="6600" dirty="0"/>
              <a:t>CGC clustering</a:t>
            </a:r>
          </a:p>
        </p:txBody>
      </p:sp>
    </p:spTree>
    <p:extLst>
      <p:ext uri="{BB962C8B-B14F-4D97-AF65-F5344CB8AC3E}">
        <p14:creationId xmlns:p14="http://schemas.microsoft.com/office/powerpoint/2010/main" val="193418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p:txBody>
          <a:bodyPr>
            <a:normAutofit lnSpcReduction="10000"/>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a:p>
            <a:r>
              <a:rPr lang="en-US" dirty="0"/>
              <a:t>find null or non-signature genes in CGCs</a:t>
            </a:r>
          </a:p>
          <a:p>
            <a:endParaRPr lang="en-US" dirty="0"/>
          </a:p>
          <a:p>
            <a:r>
              <a:rPr lang="en-US" dirty="0"/>
              <a:t>cluster </a:t>
            </a:r>
            <a:r>
              <a:rPr lang="en-US" dirty="0" err="1"/>
              <a:t>nSGs</a:t>
            </a:r>
            <a:r>
              <a:rPr lang="en-US" dirty="0"/>
              <a:t> into families</a:t>
            </a:r>
          </a:p>
          <a:p>
            <a:endParaRPr lang="en-US" dirty="0"/>
          </a:p>
          <a:p>
            <a:r>
              <a:rPr lang="en-US" dirty="0"/>
              <a:t>predict the likelihood of conserved </a:t>
            </a:r>
            <a:r>
              <a:rPr lang="en-US" dirty="0" err="1"/>
              <a:t>nSG</a:t>
            </a:r>
            <a:r>
              <a:rPr lang="en-US" dirty="0"/>
              <a:t> families to be new </a:t>
            </a:r>
            <a:r>
              <a:rPr lang="en-US" dirty="0" err="1"/>
              <a:t>CAZymes</a:t>
            </a:r>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9104905" y="422026"/>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790857" y="2924537"/>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D276D-0EEA-564B-9AB4-2593CCE8980C}"/>
              </a:ext>
            </a:extLst>
          </p:cNvPr>
          <p:cNvSpPr>
            <a:spLocks noGrp="1"/>
          </p:cNvSpPr>
          <p:nvPr>
            <p:ph type="title"/>
          </p:nvPr>
        </p:nvSpPr>
        <p:spPr>
          <a:xfrm>
            <a:off x="473869" y="58846"/>
            <a:ext cx="11244262" cy="1325563"/>
          </a:xfrm>
        </p:spPr>
        <p:txBody>
          <a:bodyPr>
            <a:normAutofit/>
          </a:bodyPr>
          <a:lstStyle/>
          <a:p>
            <a:pPr marL="571500" indent="-571500">
              <a:buFont typeface="Wingdings" pitchFamily="2" charset="2"/>
              <a:buChar char="v"/>
            </a:pPr>
            <a:r>
              <a:rPr lang="en-US" dirty="0"/>
              <a:t>CGCs clustering</a:t>
            </a:r>
          </a:p>
        </p:txBody>
      </p:sp>
      <p:pic>
        <p:nvPicPr>
          <p:cNvPr id="8" name="Picture 7">
            <a:extLst>
              <a:ext uri="{FF2B5EF4-FFF2-40B4-BE49-F238E27FC236}">
                <a16:creationId xmlns:a16="http://schemas.microsoft.com/office/drawing/2014/main" id="{E649D6F8-E27B-CF4F-B3BB-B8395211284A}"/>
              </a:ext>
            </a:extLst>
          </p:cNvPr>
          <p:cNvPicPr>
            <a:picLocks noChangeAspect="1"/>
          </p:cNvPicPr>
          <p:nvPr/>
        </p:nvPicPr>
        <p:blipFill rotWithShape="1">
          <a:blip r:embed="rId2"/>
          <a:srcRect l="7437"/>
          <a:stretch/>
        </p:blipFill>
        <p:spPr>
          <a:xfrm>
            <a:off x="108856" y="2075314"/>
            <a:ext cx="6910615" cy="1353686"/>
          </a:xfrm>
          <a:prstGeom prst="rect">
            <a:avLst/>
          </a:prstGeom>
        </p:spPr>
      </p:pic>
      <p:sp>
        <p:nvSpPr>
          <p:cNvPr id="9" name="Content Placeholder 2">
            <a:extLst>
              <a:ext uri="{FF2B5EF4-FFF2-40B4-BE49-F238E27FC236}">
                <a16:creationId xmlns:a16="http://schemas.microsoft.com/office/drawing/2014/main" id="{B28D4C94-F389-2843-B5D1-4A07FBC0C63A}"/>
              </a:ext>
            </a:extLst>
          </p:cNvPr>
          <p:cNvSpPr>
            <a:spLocks noGrp="1"/>
          </p:cNvSpPr>
          <p:nvPr>
            <p:ph idx="1"/>
          </p:nvPr>
        </p:nvSpPr>
        <p:spPr>
          <a:xfrm>
            <a:off x="339272" y="1348013"/>
            <a:ext cx="4624614" cy="1504044"/>
          </a:xfrm>
        </p:spPr>
        <p:txBody>
          <a:bodyPr>
            <a:normAutofit/>
          </a:bodyPr>
          <a:lstStyle/>
          <a:p>
            <a:pPr marL="514350" indent="-514350">
              <a:buAutoNum type="arabicPeriod"/>
            </a:pPr>
            <a:r>
              <a:rPr lang="en-US" dirty="0"/>
              <a:t>Prepare Input Table</a:t>
            </a:r>
          </a:p>
        </p:txBody>
      </p:sp>
      <p:sp>
        <p:nvSpPr>
          <p:cNvPr id="10" name="Rectangle 9">
            <a:extLst>
              <a:ext uri="{FF2B5EF4-FFF2-40B4-BE49-F238E27FC236}">
                <a16:creationId xmlns:a16="http://schemas.microsoft.com/office/drawing/2014/main" id="{9456A5BF-92F8-3D44-877B-17E6B252B1BE}"/>
              </a:ext>
            </a:extLst>
          </p:cNvPr>
          <p:cNvSpPr/>
          <p:nvPr/>
        </p:nvSpPr>
        <p:spPr>
          <a:xfrm>
            <a:off x="8196487" y="600107"/>
            <a:ext cx="3746218" cy="523220"/>
          </a:xfrm>
          <a:prstGeom prst="rect">
            <a:avLst/>
          </a:prstGeom>
        </p:spPr>
        <p:txBody>
          <a:bodyPr wrap="none">
            <a:spAutoFit/>
          </a:bodyPr>
          <a:lstStyle/>
          <a:p>
            <a:r>
              <a:rPr lang="en-US" sz="2800" dirty="0"/>
              <a:t>2. Train and Test Subsets</a:t>
            </a:r>
          </a:p>
        </p:txBody>
      </p:sp>
      <p:sp>
        <p:nvSpPr>
          <p:cNvPr id="11" name="Rectangle 10">
            <a:extLst>
              <a:ext uri="{FF2B5EF4-FFF2-40B4-BE49-F238E27FC236}">
                <a16:creationId xmlns:a16="http://schemas.microsoft.com/office/drawing/2014/main" id="{A5EB8259-48B6-764C-8BFA-3CBF4445C6D8}"/>
              </a:ext>
            </a:extLst>
          </p:cNvPr>
          <p:cNvSpPr/>
          <p:nvPr/>
        </p:nvSpPr>
        <p:spPr>
          <a:xfrm>
            <a:off x="8414657" y="1469573"/>
            <a:ext cx="1491343" cy="183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6CD2D-FA4E-1841-A3DD-EAB013CAC566}"/>
              </a:ext>
            </a:extLst>
          </p:cNvPr>
          <p:cNvSpPr/>
          <p:nvPr/>
        </p:nvSpPr>
        <p:spPr>
          <a:xfrm>
            <a:off x="10397672" y="1469573"/>
            <a:ext cx="903514" cy="1839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58FF7B-7D00-414A-A23E-948C9F73844B}"/>
              </a:ext>
            </a:extLst>
          </p:cNvPr>
          <p:cNvSpPr txBox="1"/>
          <p:nvPr/>
        </p:nvSpPr>
        <p:spPr>
          <a:xfrm>
            <a:off x="8414657" y="1950017"/>
            <a:ext cx="1491343" cy="646331"/>
          </a:xfrm>
          <a:prstGeom prst="rect">
            <a:avLst/>
          </a:prstGeom>
          <a:noFill/>
        </p:spPr>
        <p:txBody>
          <a:bodyPr wrap="square" rtlCol="0">
            <a:spAutoFit/>
          </a:bodyPr>
          <a:lstStyle/>
          <a:p>
            <a:r>
              <a:rPr lang="en-US" dirty="0">
                <a:solidFill>
                  <a:schemeClr val="bg1"/>
                </a:solidFill>
              </a:rPr>
              <a:t>70% for CGC clustering</a:t>
            </a:r>
          </a:p>
        </p:txBody>
      </p:sp>
      <p:sp>
        <p:nvSpPr>
          <p:cNvPr id="14" name="TextBox 13">
            <a:extLst>
              <a:ext uri="{FF2B5EF4-FFF2-40B4-BE49-F238E27FC236}">
                <a16:creationId xmlns:a16="http://schemas.microsoft.com/office/drawing/2014/main" id="{06AA5EF9-334B-2A4D-A6C2-CD15DD73264B}"/>
              </a:ext>
            </a:extLst>
          </p:cNvPr>
          <p:cNvSpPr txBox="1"/>
          <p:nvPr/>
        </p:nvSpPr>
        <p:spPr>
          <a:xfrm>
            <a:off x="10397672" y="1811518"/>
            <a:ext cx="1164771" cy="923330"/>
          </a:xfrm>
          <a:prstGeom prst="rect">
            <a:avLst/>
          </a:prstGeom>
          <a:noFill/>
        </p:spPr>
        <p:txBody>
          <a:bodyPr wrap="square" rtlCol="0">
            <a:spAutoFit/>
          </a:bodyPr>
          <a:lstStyle/>
          <a:p>
            <a:r>
              <a:rPr lang="en-US" dirty="0">
                <a:solidFill>
                  <a:schemeClr val="bg1"/>
                </a:solidFill>
              </a:rPr>
              <a:t>30% for mapping training</a:t>
            </a:r>
          </a:p>
        </p:txBody>
      </p:sp>
      <p:sp>
        <p:nvSpPr>
          <p:cNvPr id="15" name="Rectangle 14">
            <a:extLst>
              <a:ext uri="{FF2B5EF4-FFF2-40B4-BE49-F238E27FC236}">
                <a16:creationId xmlns:a16="http://schemas.microsoft.com/office/drawing/2014/main" id="{8E5FB759-042B-9A42-BC34-53E743EB6754}"/>
              </a:ext>
            </a:extLst>
          </p:cNvPr>
          <p:cNvSpPr/>
          <p:nvPr/>
        </p:nvSpPr>
        <p:spPr>
          <a:xfrm>
            <a:off x="8047263" y="4274678"/>
            <a:ext cx="4183325" cy="523220"/>
          </a:xfrm>
          <a:prstGeom prst="rect">
            <a:avLst/>
          </a:prstGeom>
        </p:spPr>
        <p:txBody>
          <a:bodyPr wrap="none">
            <a:spAutoFit/>
          </a:bodyPr>
          <a:lstStyle/>
          <a:p>
            <a:r>
              <a:rPr lang="en-US" sz="2800" dirty="0"/>
              <a:t>3. Convert words to vectors</a:t>
            </a:r>
          </a:p>
        </p:txBody>
      </p:sp>
      <p:pic>
        <p:nvPicPr>
          <p:cNvPr id="16" name="Picture 15">
            <a:extLst>
              <a:ext uri="{FF2B5EF4-FFF2-40B4-BE49-F238E27FC236}">
                <a16:creationId xmlns:a16="http://schemas.microsoft.com/office/drawing/2014/main" id="{DBB5F09E-866B-0D4B-8585-14A0304A14D3}"/>
              </a:ext>
            </a:extLst>
          </p:cNvPr>
          <p:cNvPicPr>
            <a:picLocks noChangeAspect="1"/>
          </p:cNvPicPr>
          <p:nvPr/>
        </p:nvPicPr>
        <p:blipFill rotWithShape="1">
          <a:blip r:embed="rId3"/>
          <a:srcRect b="45406"/>
          <a:stretch/>
        </p:blipFill>
        <p:spPr>
          <a:xfrm>
            <a:off x="9347977" y="4942406"/>
            <a:ext cx="1613937" cy="1576734"/>
          </a:xfrm>
          <a:prstGeom prst="rect">
            <a:avLst/>
          </a:prstGeom>
        </p:spPr>
      </p:pic>
      <p:sp>
        <p:nvSpPr>
          <p:cNvPr id="17" name="Down Arrow 16">
            <a:extLst>
              <a:ext uri="{FF2B5EF4-FFF2-40B4-BE49-F238E27FC236}">
                <a16:creationId xmlns:a16="http://schemas.microsoft.com/office/drawing/2014/main" id="{FB6D49D1-6259-3542-8DF6-AEB022FA3EB0}"/>
              </a:ext>
            </a:extLst>
          </p:cNvPr>
          <p:cNvSpPr/>
          <p:nvPr/>
        </p:nvSpPr>
        <p:spPr>
          <a:xfrm rot="16200000">
            <a:off x="7363434" y="2272393"/>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DCB5B74-79BE-524C-8EDB-85A956AD5ACC}"/>
              </a:ext>
            </a:extLst>
          </p:cNvPr>
          <p:cNvSpPr/>
          <p:nvPr/>
        </p:nvSpPr>
        <p:spPr>
          <a:xfrm>
            <a:off x="9933571" y="3394421"/>
            <a:ext cx="442748" cy="96542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3FEA95-3E12-754B-AC78-2E982E6F9E9C}"/>
              </a:ext>
            </a:extLst>
          </p:cNvPr>
          <p:cNvSpPr/>
          <p:nvPr/>
        </p:nvSpPr>
        <p:spPr>
          <a:xfrm>
            <a:off x="4157657" y="4268568"/>
            <a:ext cx="2645468" cy="523220"/>
          </a:xfrm>
          <a:prstGeom prst="rect">
            <a:avLst/>
          </a:prstGeom>
        </p:spPr>
        <p:txBody>
          <a:bodyPr wrap="none">
            <a:spAutoFit/>
          </a:bodyPr>
          <a:lstStyle/>
          <a:p>
            <a:r>
              <a:rPr lang="en-US" sz="2800" dirty="0"/>
              <a:t>4. CGC clustering</a:t>
            </a:r>
          </a:p>
        </p:txBody>
      </p:sp>
      <p:pic>
        <p:nvPicPr>
          <p:cNvPr id="20" name="Picture 19">
            <a:extLst>
              <a:ext uri="{FF2B5EF4-FFF2-40B4-BE49-F238E27FC236}">
                <a16:creationId xmlns:a16="http://schemas.microsoft.com/office/drawing/2014/main" id="{443EAEC8-2978-DE44-8B19-159157837FB6}"/>
              </a:ext>
            </a:extLst>
          </p:cNvPr>
          <p:cNvPicPr>
            <a:picLocks noChangeAspect="1"/>
          </p:cNvPicPr>
          <p:nvPr/>
        </p:nvPicPr>
        <p:blipFill>
          <a:blip r:embed="rId4"/>
          <a:stretch>
            <a:fillRect/>
          </a:stretch>
        </p:blipFill>
        <p:spPr>
          <a:xfrm>
            <a:off x="3990126" y="4791788"/>
            <a:ext cx="3098800" cy="2044700"/>
          </a:xfrm>
          <a:prstGeom prst="rect">
            <a:avLst/>
          </a:prstGeom>
        </p:spPr>
      </p:pic>
      <p:sp>
        <p:nvSpPr>
          <p:cNvPr id="21" name="Rectangle 20">
            <a:extLst>
              <a:ext uri="{FF2B5EF4-FFF2-40B4-BE49-F238E27FC236}">
                <a16:creationId xmlns:a16="http://schemas.microsoft.com/office/drawing/2014/main" id="{BE072041-7B41-BC44-8739-F5052410800C}"/>
              </a:ext>
            </a:extLst>
          </p:cNvPr>
          <p:cNvSpPr/>
          <p:nvPr/>
        </p:nvSpPr>
        <p:spPr>
          <a:xfrm>
            <a:off x="215986" y="4268568"/>
            <a:ext cx="2374689" cy="523220"/>
          </a:xfrm>
          <a:prstGeom prst="rect">
            <a:avLst/>
          </a:prstGeom>
        </p:spPr>
        <p:txBody>
          <a:bodyPr wrap="none">
            <a:spAutoFit/>
          </a:bodyPr>
          <a:lstStyle/>
          <a:p>
            <a:r>
              <a:rPr lang="en-US" sz="2800" dirty="0"/>
              <a:t>5. Visualization</a:t>
            </a:r>
          </a:p>
        </p:txBody>
      </p:sp>
      <p:pic>
        <p:nvPicPr>
          <p:cNvPr id="22" name="Picture 21">
            <a:extLst>
              <a:ext uri="{FF2B5EF4-FFF2-40B4-BE49-F238E27FC236}">
                <a16:creationId xmlns:a16="http://schemas.microsoft.com/office/drawing/2014/main" id="{14CA5976-7F6B-C343-8B2A-B4818E023C25}"/>
              </a:ext>
            </a:extLst>
          </p:cNvPr>
          <p:cNvPicPr>
            <a:picLocks noChangeAspect="1"/>
          </p:cNvPicPr>
          <p:nvPr/>
        </p:nvPicPr>
        <p:blipFill rotWithShape="1">
          <a:blip r:embed="rId5"/>
          <a:srcRect t="20187"/>
          <a:stretch/>
        </p:blipFill>
        <p:spPr>
          <a:xfrm>
            <a:off x="339272" y="4883561"/>
            <a:ext cx="2053414" cy="1915593"/>
          </a:xfrm>
          <a:prstGeom prst="rect">
            <a:avLst/>
          </a:prstGeom>
        </p:spPr>
      </p:pic>
      <p:sp>
        <p:nvSpPr>
          <p:cNvPr id="23" name="Down Arrow 22">
            <a:extLst>
              <a:ext uri="{FF2B5EF4-FFF2-40B4-BE49-F238E27FC236}">
                <a16:creationId xmlns:a16="http://schemas.microsoft.com/office/drawing/2014/main" id="{5743AC0B-D8A2-6C4A-BCB5-D369E0D275D9}"/>
              </a:ext>
            </a:extLst>
          </p:cNvPr>
          <p:cNvSpPr/>
          <p:nvPr/>
        </p:nvSpPr>
        <p:spPr>
          <a:xfrm rot="5400000">
            <a:off x="7730828"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20B461F-BF87-D544-AAA6-E73D58C08C92}"/>
              </a:ext>
            </a:extLst>
          </p:cNvPr>
          <p:cNvSpPr/>
          <p:nvPr/>
        </p:nvSpPr>
        <p:spPr>
          <a:xfrm rot="5400000">
            <a:off x="2970032"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p:bldP spid="14" grpId="0"/>
      <p:bldP spid="15" grpId="0"/>
      <p:bldP spid="17" grpId="0" animBg="1"/>
      <p:bldP spid="18" grpId="0" animBg="1"/>
      <p:bldP spid="19" grpId="0"/>
      <p:bldP spid="21" grpId="0"/>
      <p:bldP spid="23" grpId="0" animBg="1"/>
      <p:bldP spid="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58D5D4-C105-C941-8B99-E410E0DEA39D}"/>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pic>
        <p:nvPicPr>
          <p:cNvPr id="5" name="Picture 4">
            <a:extLst>
              <a:ext uri="{FF2B5EF4-FFF2-40B4-BE49-F238E27FC236}">
                <a16:creationId xmlns:a16="http://schemas.microsoft.com/office/drawing/2014/main" id="{DEF46594-749B-744A-ACA0-4288E1761C8C}"/>
              </a:ext>
            </a:extLst>
          </p:cNvPr>
          <p:cNvPicPr>
            <a:picLocks noChangeAspect="1"/>
          </p:cNvPicPr>
          <p:nvPr/>
        </p:nvPicPr>
        <p:blipFill>
          <a:blip r:embed="rId2"/>
          <a:stretch>
            <a:fillRect/>
          </a:stretch>
        </p:blipFill>
        <p:spPr>
          <a:xfrm>
            <a:off x="5528378" y="2555009"/>
            <a:ext cx="6615069" cy="4128818"/>
          </a:xfrm>
          <a:prstGeom prst="rect">
            <a:avLst/>
          </a:prstGeom>
        </p:spPr>
      </p:pic>
      <p:pic>
        <p:nvPicPr>
          <p:cNvPr id="6" name="Picture 5">
            <a:extLst>
              <a:ext uri="{FF2B5EF4-FFF2-40B4-BE49-F238E27FC236}">
                <a16:creationId xmlns:a16="http://schemas.microsoft.com/office/drawing/2014/main" id="{A37DFCC6-DBB0-224B-9012-9F3749D57BC7}"/>
              </a:ext>
            </a:extLst>
          </p:cNvPr>
          <p:cNvPicPr>
            <a:picLocks noChangeAspect="1"/>
          </p:cNvPicPr>
          <p:nvPr/>
        </p:nvPicPr>
        <p:blipFill rotWithShape="1">
          <a:blip r:embed="rId3"/>
          <a:srcRect t="15873" r="26999"/>
          <a:stretch/>
        </p:blipFill>
        <p:spPr>
          <a:xfrm>
            <a:off x="0" y="2485758"/>
            <a:ext cx="5528378" cy="4180173"/>
          </a:xfrm>
          <a:prstGeom prst="rect">
            <a:avLst/>
          </a:prstGeom>
        </p:spPr>
      </p:pic>
      <p:sp>
        <p:nvSpPr>
          <p:cNvPr id="7" name="Content Placeholder 2">
            <a:extLst>
              <a:ext uri="{FF2B5EF4-FFF2-40B4-BE49-F238E27FC236}">
                <a16:creationId xmlns:a16="http://schemas.microsoft.com/office/drawing/2014/main" id="{0857A27F-F6A7-6647-B928-7F1FBF111DFC}"/>
              </a:ext>
            </a:extLst>
          </p:cNvPr>
          <p:cNvSpPr>
            <a:spLocks noGrp="1"/>
          </p:cNvSpPr>
          <p:nvPr>
            <p:ph idx="1"/>
          </p:nvPr>
        </p:nvSpPr>
        <p:spPr>
          <a:xfrm>
            <a:off x="317131" y="1196118"/>
            <a:ext cx="11122310" cy="1358892"/>
          </a:xfrm>
        </p:spPr>
        <p:txBody>
          <a:bodyPr>
            <a:normAutofit lnSpcReduction="10000"/>
          </a:bodyPr>
          <a:lstStyle/>
          <a:p>
            <a:r>
              <a:rPr lang="en-US" dirty="0"/>
              <a:t>T-distributed Stochastic Neighbor Embedding (</a:t>
            </a:r>
            <a:r>
              <a:rPr lang="en-US" b="1" dirty="0">
                <a:solidFill>
                  <a:schemeClr val="accent1"/>
                </a:solidFill>
              </a:rPr>
              <a:t>TSNE</a:t>
            </a:r>
            <a:r>
              <a:rPr lang="en-US" dirty="0"/>
              <a:t>) plot: visualize high-dimensional data.</a:t>
            </a:r>
          </a:p>
          <a:p>
            <a:r>
              <a:rPr lang="en-US" dirty="0"/>
              <a:t>The top 10 CGC families and their substrates were found.</a:t>
            </a:r>
          </a:p>
        </p:txBody>
      </p:sp>
    </p:spTree>
    <p:extLst>
      <p:ext uri="{BB962C8B-B14F-4D97-AF65-F5344CB8AC3E}">
        <p14:creationId xmlns:p14="http://schemas.microsoft.com/office/powerpoint/2010/main" val="3390683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737767-8D33-B944-9616-1E14C19592F2}"/>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sp>
        <p:nvSpPr>
          <p:cNvPr id="6" name="Content Placeholder 2">
            <a:extLst>
              <a:ext uri="{FF2B5EF4-FFF2-40B4-BE49-F238E27FC236}">
                <a16:creationId xmlns:a16="http://schemas.microsoft.com/office/drawing/2014/main" id="{A8D3C33B-369B-3544-AAB5-2EA7F001F884}"/>
              </a:ext>
            </a:extLst>
          </p:cNvPr>
          <p:cNvSpPr>
            <a:spLocks noGrp="1"/>
          </p:cNvSpPr>
          <p:nvPr>
            <p:ph idx="1"/>
          </p:nvPr>
        </p:nvSpPr>
        <p:spPr>
          <a:xfrm>
            <a:off x="275033" y="1553353"/>
            <a:ext cx="4754166" cy="4351338"/>
          </a:xfrm>
        </p:spPr>
        <p:txBody>
          <a:bodyPr/>
          <a:lstStyle/>
          <a:p>
            <a:r>
              <a:rPr lang="en-US" b="1" dirty="0">
                <a:solidFill>
                  <a:schemeClr val="accent1"/>
                </a:solidFill>
              </a:rPr>
              <a:t>Sankey plot</a:t>
            </a:r>
            <a:r>
              <a:rPr lang="en-US" dirty="0"/>
              <a:t>: allows to show study flows. </a:t>
            </a:r>
          </a:p>
          <a:p>
            <a:endParaRPr lang="en-US" dirty="0"/>
          </a:p>
          <a:p>
            <a:r>
              <a:rPr lang="en-US" dirty="0"/>
              <a:t>11 CGC families contain at least 25 CGC sequences.</a:t>
            </a:r>
          </a:p>
          <a:p>
            <a:endParaRPr lang="en-US" dirty="0"/>
          </a:p>
          <a:p>
            <a:r>
              <a:rPr lang="en-US" dirty="0"/>
              <a:t>Host glycan is the most abundant substrate for these CGC families.</a:t>
            </a:r>
          </a:p>
        </p:txBody>
      </p:sp>
      <p:pic>
        <p:nvPicPr>
          <p:cNvPr id="7" name="Picture 6">
            <a:extLst>
              <a:ext uri="{FF2B5EF4-FFF2-40B4-BE49-F238E27FC236}">
                <a16:creationId xmlns:a16="http://schemas.microsoft.com/office/drawing/2014/main" id="{0611D66C-02A9-B44B-B6AA-7CDA6AF133B1}"/>
              </a:ext>
            </a:extLst>
          </p:cNvPr>
          <p:cNvPicPr>
            <a:picLocks noChangeAspect="1"/>
          </p:cNvPicPr>
          <p:nvPr/>
        </p:nvPicPr>
        <p:blipFill rotWithShape="1">
          <a:blip r:embed="rId2"/>
          <a:srcRect l="2720" t="4286" r="14400"/>
          <a:stretch/>
        </p:blipFill>
        <p:spPr>
          <a:xfrm>
            <a:off x="5029199" y="949424"/>
            <a:ext cx="7162801" cy="5908576"/>
          </a:xfrm>
          <a:prstGeom prst="rect">
            <a:avLst/>
          </a:prstGeom>
        </p:spPr>
      </p:pic>
    </p:spTree>
    <p:extLst>
      <p:ext uri="{BB962C8B-B14F-4D97-AF65-F5344CB8AC3E}">
        <p14:creationId xmlns:p14="http://schemas.microsoft.com/office/powerpoint/2010/main" val="1819375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8</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9</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3397</Words>
  <Application>Microsoft Macintosh PowerPoint</Application>
  <PresentationFormat>Widescreen</PresentationFormat>
  <Paragraphs>453</Paragraphs>
  <Slides>73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Harding</vt:lpstr>
      <vt:lpstr>Minion Pro</vt:lpstr>
      <vt:lpstr>Arial</vt:lpstr>
      <vt:lpstr>Calibri</vt:lpstr>
      <vt:lpstr>Calibri Light</vt:lpstr>
      <vt:lpstr>Courier</vt:lpstr>
      <vt:lpstr>Helvetica</vt:lpstr>
      <vt:lpstr>Verdana</vt:lpstr>
      <vt:lpstr>Wingdings</vt:lpstr>
      <vt:lpstr>Office Theme</vt:lpstr>
      <vt:lpstr>Computational Biology Summer Workshop</vt:lpstr>
      <vt:lpstr>Schedule (June 20 and 23, FIC 111)</vt:lpstr>
      <vt:lpstr>acknowledgements</vt:lpstr>
      <vt:lpstr>what you need to know</vt:lpstr>
      <vt:lpstr>lower your expectations</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(June 20 and 23, FIC 111)</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Use Crane OnDemand Rstudio server:</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dbCAN3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lpstr>Pangenomics by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Pfam annotation for non-signature genes (nSGs)</vt:lpstr>
      <vt:lpstr>Pfam unannotated protein clusters for nSGs</vt:lpstr>
      <vt:lpstr>PowerPoint Presentation</vt:lpstr>
      <vt:lpstr>PowerPoint Presentation</vt:lpstr>
      <vt:lpstr>CGCs clustering</vt:lpstr>
      <vt:lpstr>CGCs clustering results</vt:lpstr>
      <vt:lpstr>CGCs clustering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Tang Li</cp:lastModifiedBy>
  <cp:revision>16</cp:revision>
  <dcterms:created xsi:type="dcterms:W3CDTF">2022-06-20T00:19:36Z</dcterms:created>
  <dcterms:modified xsi:type="dcterms:W3CDTF">2022-06-23T05:27:13Z</dcterms:modified>
</cp:coreProperties>
</file>